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60" r:id="rId3"/>
    <p:sldId id="257" r:id="rId4"/>
    <p:sldId id="258" r:id="rId5"/>
    <p:sldId id="261" r:id="rId6"/>
    <p:sldId id="259" r:id="rId7"/>
    <p:sldId id="262" r:id="rId8"/>
    <p:sldId id="263" r:id="rId9"/>
    <p:sldId id="268" r:id="rId10"/>
    <p:sldId id="269" r:id="rId11"/>
    <p:sldId id="270" r:id="rId12"/>
    <p:sldId id="271" r:id="rId13"/>
    <p:sldId id="272" r:id="rId14"/>
    <p:sldId id="264" r:id="rId15"/>
    <p:sldId id="265" r:id="rId16"/>
    <p:sldId id="266" r:id="rId17"/>
    <p:sldId id="275" r:id="rId18"/>
    <p:sldId id="267"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DD87E-4D66-4054-A87B-12D3DACD6970}" type="datetimeFigureOut">
              <a:rPr lang="en-US" smtClean="0"/>
              <a:t>6/25/2019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BD946-8DFA-4D30-933B-E390040FA59B}" type="slidenum">
              <a:rPr lang="en-US" smtClean="0"/>
              <a:t>‹#›</a:t>
            </a:fld>
            <a:endParaRPr lang="en-US"/>
          </a:p>
        </p:txBody>
      </p:sp>
    </p:spTree>
    <p:extLst>
      <p:ext uri="{BB962C8B-B14F-4D97-AF65-F5344CB8AC3E}">
        <p14:creationId xmlns:p14="http://schemas.microsoft.com/office/powerpoint/2010/main" val="3048996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8A8454F-99CC-4EAC-A4DC-3B15ACBCEB88}" type="datetime1">
              <a:rPr lang="en-US" smtClean="0"/>
              <a:t>6/25/2019</a:t>
            </a:fld>
            <a:endParaRPr lang="en-US"/>
          </a:p>
        </p:txBody>
      </p:sp>
      <p:sp>
        <p:nvSpPr>
          <p:cNvPr id="5" name="Footer Placeholder 4"/>
          <p:cNvSpPr>
            <a:spLocks noGrp="1"/>
          </p:cNvSpPr>
          <p:nvPr>
            <p:ph type="ftr" sz="quarter" idx="11"/>
          </p:nvPr>
        </p:nvSpPr>
        <p:spPr/>
        <p:txBody>
          <a:bodyPr/>
          <a:lstStyle/>
          <a:p>
            <a:r>
              <a:rPr lang="en-US" smtClean="0"/>
              <a:t>COLEGIO UNIVERSIOTARIO CENTRAL</a:t>
            </a:r>
            <a:endParaRPr lang="en-US"/>
          </a:p>
        </p:txBody>
      </p:sp>
      <p:sp>
        <p:nvSpPr>
          <p:cNvPr id="6" name="Slide Number Placeholder 5"/>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3887025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12169A-2C27-41CF-B8F5-DCBEE666A0B9}" type="datetime1">
              <a:rPr lang="en-US" smtClean="0"/>
              <a:t>6/25/2019</a:t>
            </a:fld>
            <a:endParaRPr lang="en-US"/>
          </a:p>
        </p:txBody>
      </p:sp>
      <p:sp>
        <p:nvSpPr>
          <p:cNvPr id="5" name="Footer Placeholder 4"/>
          <p:cNvSpPr>
            <a:spLocks noGrp="1"/>
          </p:cNvSpPr>
          <p:nvPr>
            <p:ph type="ftr" sz="quarter" idx="11"/>
          </p:nvPr>
        </p:nvSpPr>
        <p:spPr/>
        <p:txBody>
          <a:bodyPr/>
          <a:lstStyle/>
          <a:p>
            <a:r>
              <a:rPr lang="en-US" smtClean="0"/>
              <a:t>COLEGIO UNIVERSIOTARIO CENTRAL</a:t>
            </a:r>
            <a:endParaRPr lang="en-US"/>
          </a:p>
        </p:txBody>
      </p:sp>
      <p:sp>
        <p:nvSpPr>
          <p:cNvPr id="6" name="Slide Number Placeholder 5"/>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71566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3B7C44-BFBA-4A75-B692-AA7DE860429C}" type="datetime1">
              <a:rPr lang="en-US" smtClean="0"/>
              <a:t>6/25/2019</a:t>
            </a:fld>
            <a:endParaRPr lang="en-US"/>
          </a:p>
        </p:txBody>
      </p:sp>
      <p:sp>
        <p:nvSpPr>
          <p:cNvPr id="5" name="Footer Placeholder 4"/>
          <p:cNvSpPr>
            <a:spLocks noGrp="1"/>
          </p:cNvSpPr>
          <p:nvPr>
            <p:ph type="ftr" sz="quarter" idx="11"/>
          </p:nvPr>
        </p:nvSpPr>
        <p:spPr/>
        <p:txBody>
          <a:bodyPr/>
          <a:lstStyle/>
          <a:p>
            <a:r>
              <a:rPr lang="en-US" smtClean="0"/>
              <a:t>COLEGIO UNIVERSIOTARIO CENTRAL</a:t>
            </a:r>
            <a:endParaRPr lang="en-US"/>
          </a:p>
        </p:txBody>
      </p:sp>
      <p:sp>
        <p:nvSpPr>
          <p:cNvPr id="6" name="Slide Number Placeholder 5"/>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245893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9417DE-8DA8-4E37-96A8-2978C1EE05DD}" type="datetime1">
              <a:rPr lang="en-US" smtClean="0"/>
              <a:t>6/25/2019</a:t>
            </a:fld>
            <a:endParaRPr lang="en-US"/>
          </a:p>
        </p:txBody>
      </p:sp>
      <p:sp>
        <p:nvSpPr>
          <p:cNvPr id="5" name="Footer Placeholder 4"/>
          <p:cNvSpPr>
            <a:spLocks noGrp="1"/>
          </p:cNvSpPr>
          <p:nvPr>
            <p:ph type="ftr" sz="quarter" idx="11"/>
          </p:nvPr>
        </p:nvSpPr>
        <p:spPr/>
        <p:txBody>
          <a:bodyPr/>
          <a:lstStyle/>
          <a:p>
            <a:r>
              <a:rPr lang="en-US" smtClean="0"/>
              <a:t>COLEGIO UNIVERSIOTARIO CENTRAL</a:t>
            </a:r>
            <a:endParaRPr lang="en-US"/>
          </a:p>
        </p:txBody>
      </p:sp>
      <p:sp>
        <p:nvSpPr>
          <p:cNvPr id="6" name="Slide Number Placeholder 5"/>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283313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3450BD7-56C1-45E8-B523-8A1DBD77E481}" type="datetime1">
              <a:rPr lang="en-US" smtClean="0"/>
              <a:t>6/25/2019</a:t>
            </a:fld>
            <a:endParaRPr lang="en-US"/>
          </a:p>
        </p:txBody>
      </p:sp>
      <p:sp>
        <p:nvSpPr>
          <p:cNvPr id="5" name="Footer Placeholder 4"/>
          <p:cNvSpPr>
            <a:spLocks noGrp="1"/>
          </p:cNvSpPr>
          <p:nvPr>
            <p:ph type="ftr" sz="quarter" idx="11"/>
          </p:nvPr>
        </p:nvSpPr>
        <p:spPr/>
        <p:txBody>
          <a:bodyPr/>
          <a:lstStyle/>
          <a:p>
            <a:r>
              <a:rPr lang="en-US" smtClean="0"/>
              <a:t>COLEGIO UNIVERSIOTARIO CENTRAL</a:t>
            </a:r>
            <a:endParaRPr lang="en-US"/>
          </a:p>
        </p:txBody>
      </p:sp>
      <p:sp>
        <p:nvSpPr>
          <p:cNvPr id="6" name="Slide Number Placeholder 5"/>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326071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C0732C-13E7-43A7-A5E7-4C100CADE086}" type="datetime1">
              <a:rPr lang="en-US" smtClean="0"/>
              <a:t>6/25/2019</a:t>
            </a:fld>
            <a:endParaRPr lang="en-US"/>
          </a:p>
        </p:txBody>
      </p:sp>
      <p:sp>
        <p:nvSpPr>
          <p:cNvPr id="6" name="Footer Placeholder 5"/>
          <p:cNvSpPr>
            <a:spLocks noGrp="1"/>
          </p:cNvSpPr>
          <p:nvPr>
            <p:ph type="ftr" sz="quarter" idx="11"/>
          </p:nvPr>
        </p:nvSpPr>
        <p:spPr/>
        <p:txBody>
          <a:bodyPr/>
          <a:lstStyle/>
          <a:p>
            <a:r>
              <a:rPr lang="en-US" smtClean="0"/>
              <a:t>COLEGIO UNIVERSIOTARIO CENTRAL</a:t>
            </a:r>
            <a:endParaRPr lang="en-US"/>
          </a:p>
        </p:txBody>
      </p:sp>
      <p:sp>
        <p:nvSpPr>
          <p:cNvPr id="7" name="Slide Number Placeholder 6"/>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250086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CCB130D-97A7-4FEA-9977-CC01357A9C77}" type="datetime1">
              <a:rPr lang="en-US" smtClean="0"/>
              <a:t>6/25/2019</a:t>
            </a:fld>
            <a:endParaRPr lang="en-US"/>
          </a:p>
        </p:txBody>
      </p:sp>
      <p:sp>
        <p:nvSpPr>
          <p:cNvPr id="8" name="Footer Placeholder 7"/>
          <p:cNvSpPr>
            <a:spLocks noGrp="1"/>
          </p:cNvSpPr>
          <p:nvPr>
            <p:ph type="ftr" sz="quarter" idx="11"/>
          </p:nvPr>
        </p:nvSpPr>
        <p:spPr/>
        <p:txBody>
          <a:bodyPr/>
          <a:lstStyle/>
          <a:p>
            <a:r>
              <a:rPr lang="en-US" smtClean="0"/>
              <a:t>COLEGIO UNIVERSIOTARIO CENTRAL</a:t>
            </a:r>
            <a:endParaRPr lang="en-US"/>
          </a:p>
        </p:txBody>
      </p:sp>
      <p:sp>
        <p:nvSpPr>
          <p:cNvPr id="9" name="Slide Number Placeholder 8"/>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143654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BC841F-4768-463A-91ED-111D76BF02E6}" type="datetime1">
              <a:rPr lang="en-US" smtClean="0"/>
              <a:t>6/25/2019</a:t>
            </a:fld>
            <a:endParaRPr lang="en-US"/>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
        <p:nvSpPr>
          <p:cNvPr id="5" name="Slide Number Placeholder 4"/>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1610159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E1823-662C-4EBB-AC93-D897187DCAE6}" type="datetime1">
              <a:rPr lang="en-US" smtClean="0"/>
              <a:t>6/25/2019</a:t>
            </a:fld>
            <a:endParaRPr lang="en-US"/>
          </a:p>
        </p:txBody>
      </p:sp>
      <p:sp>
        <p:nvSpPr>
          <p:cNvPr id="3" name="Footer Placeholder 2"/>
          <p:cNvSpPr>
            <a:spLocks noGrp="1"/>
          </p:cNvSpPr>
          <p:nvPr>
            <p:ph type="ftr" sz="quarter" idx="11"/>
          </p:nvPr>
        </p:nvSpPr>
        <p:spPr/>
        <p:txBody>
          <a:bodyPr/>
          <a:lstStyle/>
          <a:p>
            <a:r>
              <a:rPr lang="en-US" smtClean="0"/>
              <a:t>COLEGIO UNIVERSIOTARIO CENTRAL</a:t>
            </a:r>
            <a:endParaRPr lang="en-US"/>
          </a:p>
        </p:txBody>
      </p:sp>
      <p:sp>
        <p:nvSpPr>
          <p:cNvPr id="4" name="Slide Number Placeholder 3"/>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3090250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BF7DF7-ED55-4FE6-80F3-E9E40FB41725}" type="datetime1">
              <a:rPr lang="en-US" smtClean="0"/>
              <a:t>6/25/2019</a:t>
            </a:fld>
            <a:endParaRPr lang="en-US"/>
          </a:p>
        </p:txBody>
      </p:sp>
      <p:sp>
        <p:nvSpPr>
          <p:cNvPr id="6" name="Footer Placeholder 5"/>
          <p:cNvSpPr>
            <a:spLocks noGrp="1"/>
          </p:cNvSpPr>
          <p:nvPr>
            <p:ph type="ftr" sz="quarter" idx="11"/>
          </p:nvPr>
        </p:nvSpPr>
        <p:spPr/>
        <p:txBody>
          <a:bodyPr/>
          <a:lstStyle/>
          <a:p>
            <a:r>
              <a:rPr lang="en-US" smtClean="0"/>
              <a:t>COLEGIO UNIVERSIOTARIO CENTRAL</a:t>
            </a:r>
            <a:endParaRPr lang="en-US"/>
          </a:p>
        </p:txBody>
      </p:sp>
      <p:sp>
        <p:nvSpPr>
          <p:cNvPr id="7" name="Slide Number Placeholder 6"/>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3707812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074C57-53D5-4567-9E54-A75ABB1AC9B2}" type="datetime1">
              <a:rPr lang="en-US" smtClean="0"/>
              <a:t>6/25/2019</a:t>
            </a:fld>
            <a:endParaRPr lang="en-US"/>
          </a:p>
        </p:txBody>
      </p:sp>
      <p:sp>
        <p:nvSpPr>
          <p:cNvPr id="6" name="Footer Placeholder 5"/>
          <p:cNvSpPr>
            <a:spLocks noGrp="1"/>
          </p:cNvSpPr>
          <p:nvPr>
            <p:ph type="ftr" sz="quarter" idx="11"/>
          </p:nvPr>
        </p:nvSpPr>
        <p:spPr/>
        <p:txBody>
          <a:bodyPr/>
          <a:lstStyle/>
          <a:p>
            <a:r>
              <a:rPr lang="en-US" smtClean="0"/>
              <a:t>COLEGIO UNIVERSIOTARIO CENTRAL</a:t>
            </a:r>
            <a:endParaRPr lang="en-US"/>
          </a:p>
        </p:txBody>
      </p:sp>
      <p:sp>
        <p:nvSpPr>
          <p:cNvPr id="7" name="Slide Number Placeholder 6"/>
          <p:cNvSpPr>
            <a:spLocks noGrp="1"/>
          </p:cNvSpPr>
          <p:nvPr>
            <p:ph type="sldNum" sz="quarter" idx="12"/>
          </p:nvPr>
        </p:nvSpPr>
        <p:spPr/>
        <p:txBody>
          <a:bodyPr/>
          <a:lstStyle/>
          <a:p>
            <a:fld id="{DF0B2B1F-2592-4958-8202-253E0D89A4E6}" type="slidenum">
              <a:rPr lang="en-US" smtClean="0"/>
              <a:t>‹#›</a:t>
            </a:fld>
            <a:endParaRPr lang="en-US"/>
          </a:p>
        </p:txBody>
      </p:sp>
    </p:spTree>
    <p:extLst>
      <p:ext uri="{BB962C8B-B14F-4D97-AF65-F5344CB8AC3E}">
        <p14:creationId xmlns:p14="http://schemas.microsoft.com/office/powerpoint/2010/main" val="991500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CEB6A8-0A06-4E1B-8055-954237CA9047}" type="datetime1">
              <a:rPr lang="en-US" smtClean="0"/>
              <a:t>6/25/2019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COLEGIO UNIVERSIOTARIO CENTRAL</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B2B1F-2592-4958-8202-253E0D89A4E6}" type="slidenum">
              <a:rPr lang="en-US" smtClean="0"/>
              <a:t>‹#›</a:t>
            </a:fld>
            <a:endParaRPr lang="en-US"/>
          </a:p>
        </p:txBody>
      </p:sp>
    </p:spTree>
    <p:extLst>
      <p:ext uri="{BB962C8B-B14F-4D97-AF65-F5344CB8AC3E}">
        <p14:creationId xmlns:p14="http://schemas.microsoft.com/office/powerpoint/2010/main" val="2331205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46" y="0"/>
            <a:ext cx="12201646" cy="6852583"/>
          </a:xfrm>
          <a:prstGeom prst="rect">
            <a:avLst/>
          </a:prstGeom>
        </p:spPr>
      </p:pic>
      <p:sp>
        <p:nvSpPr>
          <p:cNvPr id="5" name="Footer Placeholder 4"/>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3138021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CREANDO EL PROYECTO …</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2711669" y="1313324"/>
            <a:ext cx="7607026" cy="5420391"/>
          </a:xfrm>
          <a:prstGeom prst="rect">
            <a:avLst/>
          </a:prstGeom>
        </p:spPr>
      </p:pic>
    </p:spTree>
    <p:extLst>
      <p:ext uri="{BB962C8B-B14F-4D97-AF65-F5344CB8AC3E}">
        <p14:creationId xmlns:p14="http://schemas.microsoft.com/office/powerpoint/2010/main" val="3201142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Ecribiendo</a:t>
            </a:r>
            <a:r>
              <a:rPr lang="en-US" dirty="0" smtClean="0"/>
              <a:t> el </a:t>
            </a:r>
            <a:r>
              <a:rPr lang="en-US" dirty="0" err="1" smtClean="0"/>
              <a:t>código</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1277171" y="1856581"/>
            <a:ext cx="10772775" cy="4333875"/>
          </a:xfrm>
          <a:prstGeom prst="rect">
            <a:avLst/>
          </a:prstGeom>
        </p:spPr>
      </p:pic>
    </p:spTree>
    <p:extLst>
      <p:ext uri="{BB962C8B-B14F-4D97-AF65-F5344CB8AC3E}">
        <p14:creationId xmlns:p14="http://schemas.microsoft.com/office/powerpoint/2010/main" val="18071158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Correr la aplicación…</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6" name="Picture 5"/>
          <p:cNvPicPr>
            <a:picLocks noChangeAspect="1"/>
          </p:cNvPicPr>
          <p:nvPr/>
        </p:nvPicPr>
        <p:blipFill>
          <a:blip r:embed="rId2"/>
          <a:stretch>
            <a:fillRect/>
          </a:stretch>
        </p:blipFill>
        <p:spPr>
          <a:xfrm>
            <a:off x="1418896" y="1587723"/>
            <a:ext cx="10572257" cy="4871593"/>
          </a:xfrm>
          <a:prstGeom prst="rect">
            <a:avLst/>
          </a:prstGeom>
        </p:spPr>
      </p:pic>
    </p:spTree>
    <p:extLst>
      <p:ext uri="{BB962C8B-B14F-4D97-AF65-F5344CB8AC3E}">
        <p14:creationId xmlns:p14="http://schemas.microsoft.com/office/powerpoint/2010/main" val="3327132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Nuestra primera aplicación…</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1647825" y="1690688"/>
            <a:ext cx="8896350" cy="4743450"/>
          </a:xfrm>
          <a:prstGeom prst="rect">
            <a:avLst/>
          </a:prstGeom>
        </p:spPr>
      </p:pic>
    </p:spTree>
    <p:extLst>
      <p:ext uri="{BB962C8B-B14F-4D97-AF65-F5344CB8AC3E}">
        <p14:creationId xmlns:p14="http://schemas.microsoft.com/office/powerpoint/2010/main" val="7043836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Variables</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En</a:t>
            </a:r>
            <a:r>
              <a:rPr lang="en-US" dirty="0" smtClean="0"/>
              <a:t> </a:t>
            </a:r>
            <a:r>
              <a:rPr lang="en-US" dirty="0" err="1" smtClean="0"/>
              <a:t>matem</a:t>
            </a:r>
            <a:r>
              <a:rPr lang="es-ES" dirty="0" smtClean="0"/>
              <a:t>ática es un símbolo que puede tomar diversos valores numéricos.</a:t>
            </a:r>
          </a:p>
          <a:p>
            <a:endParaRPr lang="es-ES" dirty="0"/>
          </a:p>
          <a:p>
            <a:r>
              <a:rPr lang="es-ES" dirty="0"/>
              <a:t>Una variable </a:t>
            </a:r>
            <a:r>
              <a:rPr lang="es-ES" dirty="0" smtClean="0"/>
              <a:t>en informática es </a:t>
            </a:r>
            <a:r>
              <a:rPr lang="es-ES" dirty="0"/>
              <a:t>un espacio de memoria reservado para almacenar un valor</a:t>
            </a:r>
            <a:r>
              <a:rPr lang="es-ES" dirty="0" smtClean="0"/>
              <a:t>.</a:t>
            </a:r>
          </a:p>
          <a:p>
            <a:endParaRPr lang="es-ES" dirty="0" smtClean="0"/>
          </a:p>
          <a:p>
            <a:r>
              <a:rPr lang="es-ES" dirty="0"/>
              <a:t>Una variable es representada y usada a través de un nombre</a:t>
            </a:r>
            <a:r>
              <a:rPr lang="es-ES" dirty="0" smtClean="0"/>
              <a:t>.</a:t>
            </a:r>
          </a:p>
          <a:p>
            <a:endParaRPr lang="es-ES" dirty="0" smtClean="0"/>
          </a:p>
          <a:p>
            <a:r>
              <a:rPr lang="es-ES" dirty="0"/>
              <a:t>Por ejemplo podemos declarar la variable divisor que tome el valor del divisor en un cociente que queramos realizar.</a:t>
            </a:r>
          </a:p>
          <a:p>
            <a:pPr marL="0" indent="0">
              <a:buNone/>
            </a:pPr>
            <a:r>
              <a:rPr lang="es-ES" dirty="0"/>
              <a:t/>
            </a:r>
            <a:br>
              <a:rPr lang="es-ES" dirty="0"/>
            </a:br>
            <a:r>
              <a:rPr lang="es-ES" dirty="0"/>
              <a:t/>
            </a:r>
            <a:br>
              <a:rPr lang="es-ES" dirty="0"/>
            </a:b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33137108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dirty="0" smtClean="0"/>
              <a:t>Variables</a:t>
            </a:r>
            <a:endParaRPr lang="en-US" dirty="0"/>
          </a:p>
        </p:txBody>
      </p:sp>
      <p:sp>
        <p:nvSpPr>
          <p:cNvPr id="3" name="Content Placeholder 2"/>
          <p:cNvSpPr>
            <a:spLocks noGrp="1"/>
          </p:cNvSpPr>
          <p:nvPr>
            <p:ph idx="1"/>
          </p:nvPr>
        </p:nvSpPr>
        <p:spPr/>
        <p:txBody>
          <a:bodyPr/>
          <a:lstStyle/>
          <a:p>
            <a:r>
              <a:rPr lang="es-ES" dirty="0"/>
              <a:t>Cada variable debe ser de un tipo específico que soporte el lenguaje. En nuestro caso </a:t>
            </a:r>
            <a:r>
              <a:rPr lang="es-ES" dirty="0" smtClean="0"/>
              <a:t>C</a:t>
            </a:r>
            <a:r>
              <a:rPr lang="en-US" dirty="0" smtClean="0"/>
              <a:t>#</a:t>
            </a:r>
            <a:r>
              <a:rPr lang="es-ES" dirty="0" smtClean="0"/>
              <a:t>. </a:t>
            </a:r>
            <a:r>
              <a:rPr lang="es-ES" dirty="0"/>
              <a:t>Por ejemplo el divisor podría ser un entero</a:t>
            </a:r>
            <a:r>
              <a:rPr lang="es-ES" dirty="0" smtClean="0"/>
              <a:t>.</a:t>
            </a:r>
          </a:p>
          <a:p>
            <a:endParaRPr lang="es-ES" dirty="0" smtClean="0"/>
          </a:p>
          <a:p>
            <a:endParaRPr lang="es-ES" dirty="0" smtClean="0"/>
          </a:p>
          <a:p>
            <a:r>
              <a:rPr lang="es-ES" dirty="0"/>
              <a:t>El tipo de la variable determina los valores que la variable puede contener y las operaciones que se pueden realizar con ella.</a:t>
            </a:r>
          </a:p>
          <a:p>
            <a:pPr marL="0" indent="0">
              <a:buNone/>
            </a:pP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689644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EJEMPLO</a:t>
            </a:r>
            <a:endParaRPr lang="en-US" dirty="0"/>
          </a:p>
        </p:txBody>
      </p:sp>
      <p:sp>
        <p:nvSpPr>
          <p:cNvPr id="3" name="Content Placeholder 2"/>
          <p:cNvSpPr>
            <a:spLocks noGrp="1"/>
          </p:cNvSpPr>
          <p:nvPr>
            <p:ph idx="1"/>
          </p:nvPr>
        </p:nvSpPr>
        <p:spPr/>
        <p:txBody>
          <a:bodyPr/>
          <a:lstStyle/>
          <a:p>
            <a:r>
              <a:rPr lang="en-US" dirty="0" smtClean="0"/>
              <a:t>Para declarer </a:t>
            </a:r>
            <a:r>
              <a:rPr lang="en-US" dirty="0" err="1" smtClean="0"/>
              <a:t>una</a:t>
            </a:r>
            <a:r>
              <a:rPr lang="en-US" dirty="0" smtClean="0"/>
              <a:t> variable a </a:t>
            </a:r>
            <a:r>
              <a:rPr lang="en-US" dirty="0" err="1" smtClean="0"/>
              <a:t>utilizar</a:t>
            </a:r>
            <a:r>
              <a:rPr lang="en-US" dirty="0" smtClean="0"/>
              <a:t> se </a:t>
            </a:r>
            <a:r>
              <a:rPr lang="en-US" dirty="0" err="1" smtClean="0"/>
              <a:t>debe</a:t>
            </a:r>
            <a:r>
              <a:rPr lang="en-US" dirty="0" smtClean="0"/>
              <a:t> </a:t>
            </a:r>
            <a:r>
              <a:rPr lang="en-US" dirty="0" err="1" smtClean="0"/>
              <a:t>colocar</a:t>
            </a:r>
            <a:r>
              <a:rPr lang="en-US" dirty="0" smtClean="0"/>
              <a:t> el </a:t>
            </a:r>
            <a:r>
              <a:rPr lang="en-US" dirty="0" err="1" smtClean="0"/>
              <a:t>tipo</a:t>
            </a:r>
            <a:r>
              <a:rPr lang="en-US" dirty="0"/>
              <a:t> </a:t>
            </a:r>
            <a:r>
              <a:rPr lang="en-US" dirty="0" smtClean="0"/>
              <a:t>y el </a:t>
            </a:r>
            <a:r>
              <a:rPr lang="en-US" dirty="0" err="1" smtClean="0"/>
              <a:t>nombre</a:t>
            </a:r>
            <a:endParaRPr lang="en-US" dirty="0" smtClean="0"/>
          </a:p>
          <a:p>
            <a:pPr marL="0" indent="0">
              <a:buNone/>
            </a:pPr>
            <a:endParaRPr lang="en-US" dirty="0"/>
          </a:p>
          <a:p>
            <a:r>
              <a:rPr lang="en-US" dirty="0" err="1" smtClean="0"/>
              <a:t>Ejemplo</a:t>
            </a:r>
            <a:r>
              <a:rPr lang="en-US" dirty="0" smtClean="0"/>
              <a:t>:  </a:t>
            </a:r>
            <a:r>
              <a:rPr lang="en-US" dirty="0" err="1" smtClean="0"/>
              <a:t>int</a:t>
            </a:r>
            <a:r>
              <a:rPr lang="en-US" dirty="0" smtClean="0"/>
              <a:t> divisor;</a:t>
            </a:r>
          </a:p>
          <a:p>
            <a:endParaRPr lang="en-US" dirty="0"/>
          </a:p>
          <a:p>
            <a:r>
              <a:rPr lang="en-US" dirty="0" smtClean="0"/>
              <a:t>Al </a:t>
            </a:r>
            <a:r>
              <a:rPr lang="en-US" dirty="0" err="1" smtClean="0"/>
              <a:t>declarar</a:t>
            </a:r>
            <a:r>
              <a:rPr lang="en-US" dirty="0" smtClean="0"/>
              <a:t> la variable </a:t>
            </a:r>
            <a:r>
              <a:rPr lang="en-US" dirty="0" err="1" smtClean="0"/>
              <a:t>como</a:t>
            </a:r>
            <a:r>
              <a:rPr lang="en-US" dirty="0" smtClean="0"/>
              <a:t> </a:t>
            </a:r>
            <a:r>
              <a:rPr lang="en-US" dirty="0" err="1" smtClean="0"/>
              <a:t>entera</a:t>
            </a:r>
            <a:r>
              <a:rPr lang="en-US" dirty="0" smtClean="0"/>
              <a:t> </a:t>
            </a:r>
            <a:r>
              <a:rPr lang="en-US" dirty="0" err="1" smtClean="0"/>
              <a:t>podemos</a:t>
            </a:r>
            <a:r>
              <a:rPr lang="en-US" dirty="0" smtClean="0"/>
              <a:t> </a:t>
            </a:r>
            <a:r>
              <a:rPr lang="en-US" dirty="0" err="1" smtClean="0"/>
              <a:t>aplicarle</a:t>
            </a:r>
            <a:r>
              <a:rPr lang="en-US" dirty="0" smtClean="0"/>
              <a:t> </a:t>
            </a:r>
            <a:r>
              <a:rPr lang="en-US" dirty="0" err="1" smtClean="0"/>
              <a:t>todas</a:t>
            </a:r>
            <a:r>
              <a:rPr lang="en-US" dirty="0" smtClean="0"/>
              <a:t> las </a:t>
            </a:r>
            <a:r>
              <a:rPr lang="en-US" dirty="0" err="1" smtClean="0"/>
              <a:t>operaciones</a:t>
            </a:r>
            <a:r>
              <a:rPr lang="en-US" dirty="0" smtClean="0"/>
              <a:t> </a:t>
            </a:r>
            <a:r>
              <a:rPr lang="en-US" dirty="0" err="1" smtClean="0"/>
              <a:t>disponibles</a:t>
            </a:r>
            <a:r>
              <a:rPr lang="en-US" dirty="0" smtClean="0"/>
              <a:t> para </a:t>
            </a:r>
            <a:r>
              <a:rPr lang="en-US" dirty="0" err="1" smtClean="0"/>
              <a:t>los</a:t>
            </a:r>
            <a:r>
              <a:rPr lang="en-US" dirty="0" smtClean="0"/>
              <a:t> </a:t>
            </a:r>
            <a:r>
              <a:rPr lang="en-US" dirty="0" err="1" smtClean="0"/>
              <a:t>enteros</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3752181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dirty="0" smtClean="0"/>
              <a:t>Tipos de datos en C#</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2540977" y="1333500"/>
            <a:ext cx="6827227" cy="5524500"/>
          </a:xfrm>
          <a:prstGeom prst="rect">
            <a:avLst/>
          </a:prstGeom>
        </p:spPr>
      </p:pic>
    </p:spTree>
    <p:extLst>
      <p:ext uri="{BB962C8B-B14F-4D97-AF65-F5344CB8AC3E}">
        <p14:creationId xmlns:p14="http://schemas.microsoft.com/office/powerpoint/2010/main" val="402326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COLEGIO UNIVERSIOTARIO CENTRAL</a:t>
            </a:r>
            <a:endParaRPr lang="en-US"/>
          </a:p>
        </p:txBody>
      </p:sp>
      <p:sp>
        <p:nvSpPr>
          <p:cNvPr id="6" name="Rectangle 5"/>
          <p:cNvSpPr/>
          <p:nvPr/>
        </p:nvSpPr>
        <p:spPr>
          <a:xfrm>
            <a:off x="1568370" y="2648605"/>
            <a:ext cx="8442733" cy="923330"/>
          </a:xfrm>
          <a:prstGeom prst="rect">
            <a:avLst/>
          </a:prstGeom>
          <a:noFill/>
          <a:scene3d>
            <a:camera prst="isometricBottomDown"/>
            <a:lightRig rig="threePt" dir="t"/>
          </a:scene3d>
        </p:spPr>
        <p:txBody>
          <a:bodyPr wrap="square" lIns="91440" tIns="45720" rIns="91440" bIns="45720">
            <a:spAutoFit/>
          </a:bodyPr>
          <a:lstStyle/>
          <a:p>
            <a:pPr algn="ctr"/>
            <a:r>
              <a:rPr lang="en-US" sz="5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Hagamos</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5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algunos</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54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ejemplos</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7031521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dirty="0" smtClean="0"/>
              <a:t>Declaración de variables</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1680429" y="1511300"/>
            <a:ext cx="9305925" cy="5210175"/>
          </a:xfrm>
          <a:prstGeom prst="rect">
            <a:avLst/>
          </a:prstGeom>
        </p:spPr>
      </p:pic>
    </p:spTree>
    <p:extLst>
      <p:ext uri="{BB962C8B-B14F-4D97-AF65-F5344CB8AC3E}">
        <p14:creationId xmlns:p14="http://schemas.microsoft.com/office/powerpoint/2010/main" val="146970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dirty="0" smtClean="0"/>
              <a:t>TEMARIO</a:t>
            </a:r>
            <a:endParaRPr lang="en-US" dirty="0"/>
          </a:p>
        </p:txBody>
      </p:sp>
      <p:sp>
        <p:nvSpPr>
          <p:cNvPr id="3" name="Content Placeholder 2"/>
          <p:cNvSpPr>
            <a:spLocks noGrp="1"/>
          </p:cNvSpPr>
          <p:nvPr>
            <p:ph idx="1"/>
          </p:nvPr>
        </p:nvSpPr>
        <p:spPr/>
        <p:txBody>
          <a:bodyPr/>
          <a:lstStyle/>
          <a:p>
            <a:r>
              <a:rPr lang="es-ES" dirty="0" smtClean="0"/>
              <a:t>Definición de programación</a:t>
            </a:r>
          </a:p>
          <a:p>
            <a:r>
              <a:rPr lang="es-ES" dirty="0" smtClean="0"/>
              <a:t>Qué son los lenguajes de programación</a:t>
            </a:r>
          </a:p>
          <a:p>
            <a:r>
              <a:rPr lang="es-ES" dirty="0" smtClean="0"/>
              <a:t>C#</a:t>
            </a:r>
          </a:p>
          <a:p>
            <a:r>
              <a:rPr lang="es-ES" dirty="0" smtClean="0"/>
              <a:t>Crear un proyecto en C# en Visual Studio</a:t>
            </a:r>
          </a:p>
          <a:p>
            <a:r>
              <a:rPr lang="es-ES" dirty="0" smtClean="0"/>
              <a:t>Variables </a:t>
            </a:r>
          </a:p>
          <a:p>
            <a:r>
              <a:rPr lang="es-ES" dirty="0" smtClean="0"/>
              <a:t>Tipo de datos</a:t>
            </a:r>
          </a:p>
          <a:p>
            <a:r>
              <a:rPr lang="es-ES" dirty="0" smtClean="0"/>
              <a:t>Operadores</a:t>
            </a:r>
          </a:p>
          <a:p>
            <a:r>
              <a:rPr lang="es-ES" dirty="0" smtClean="0"/>
              <a:t>Sentencias de control de flujo</a:t>
            </a:r>
          </a:p>
          <a:p>
            <a:endParaRPr lang="es-ES" dirty="0" smtClean="0"/>
          </a:p>
          <a:p>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28823644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dirty="0" smtClean="0"/>
              <a:t>Asignación de variables</a:t>
            </a:r>
            <a:endParaRPr lang="en-US" dirty="0"/>
          </a:p>
        </p:txBody>
      </p:sp>
      <p:sp>
        <p:nvSpPr>
          <p:cNvPr id="3" name="Content Placeholder 2"/>
          <p:cNvSpPr>
            <a:spLocks noGrp="1"/>
          </p:cNvSpPr>
          <p:nvPr>
            <p:ph idx="1"/>
          </p:nvPr>
        </p:nvSpPr>
        <p:spPr/>
        <p:txBody>
          <a:bodyPr/>
          <a:lstStyle/>
          <a:p>
            <a:r>
              <a:rPr lang="es-ES" dirty="0" smtClean="0"/>
              <a:t> Una vez declarada la variable si queremos utilizarla debemos asignarle un valor.</a:t>
            </a:r>
          </a:p>
          <a:p>
            <a:pPr marL="0" indent="0">
              <a:buNone/>
            </a:pPr>
            <a:endParaRPr lang="es-ES" dirty="0"/>
          </a:p>
          <a:p>
            <a:r>
              <a:rPr lang="es-ES" dirty="0" smtClean="0"/>
              <a:t>El valor que le queremos asignar puede ser una constante o una expresión. </a:t>
            </a:r>
          </a:p>
          <a:p>
            <a:endParaRPr lang="es-ES" dirty="0"/>
          </a:p>
          <a:p>
            <a:r>
              <a:rPr lang="es-ES" dirty="0" smtClean="0"/>
              <a:t>El valor que puede tomar una variable depende de su tipo;</a:t>
            </a:r>
            <a:endParaRPr lang="es-ES" dirty="0"/>
          </a:p>
          <a:p>
            <a:pPr marL="0" indent="0">
              <a:buNone/>
            </a:pPr>
            <a:endParaRPr lang="es-ES" dirty="0" smtClean="0"/>
          </a:p>
          <a:p>
            <a:pPr marL="0" indent="0">
              <a:buNone/>
            </a:pPr>
            <a:endParaRPr lang="es-ES" dirty="0" smtClean="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126886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378"/>
            <a:ext cx="10515600" cy="1325563"/>
          </a:xfrm>
        </p:spPr>
        <p:txBody>
          <a:bodyPr/>
          <a:lstStyle/>
          <a:p>
            <a:r>
              <a:rPr lang="es-ES" dirty="0" smtClean="0"/>
              <a:t>Ejemplos…</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2576146" y="1095459"/>
            <a:ext cx="8646502" cy="5331717"/>
          </a:xfrm>
          <a:prstGeom prst="rect">
            <a:avLst/>
          </a:prstGeom>
        </p:spPr>
      </p:pic>
    </p:spTree>
    <p:extLst>
      <p:ext uri="{BB962C8B-B14F-4D97-AF65-F5344CB8AC3E}">
        <p14:creationId xmlns:p14="http://schemas.microsoft.com/office/powerpoint/2010/main" val="2388470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dirty="0" smtClean="0"/>
              <a:t>Operadores</a:t>
            </a:r>
            <a:endParaRPr lang="en-US" dirty="0"/>
          </a:p>
        </p:txBody>
      </p:sp>
      <p:sp>
        <p:nvSpPr>
          <p:cNvPr id="3" name="Content Placeholder 2"/>
          <p:cNvSpPr>
            <a:spLocks noGrp="1"/>
          </p:cNvSpPr>
          <p:nvPr>
            <p:ph idx="1"/>
          </p:nvPr>
        </p:nvSpPr>
        <p:spPr/>
        <p:txBody>
          <a:bodyPr/>
          <a:lstStyle/>
          <a:p>
            <a:r>
              <a:rPr lang="es-ES" dirty="0" smtClean="0"/>
              <a:t>En programación podemos realizar distintos tipos de operaciones para obtener los resultados deseados</a:t>
            </a:r>
          </a:p>
          <a:p>
            <a:endParaRPr lang="es-ES" dirty="0"/>
          </a:p>
          <a:p>
            <a:r>
              <a:rPr lang="es-ES" dirty="0" smtClean="0"/>
              <a:t>Una operación consta de un operador y uno o dos </a:t>
            </a:r>
            <a:r>
              <a:rPr lang="es-ES" dirty="0" err="1" smtClean="0"/>
              <a:t>operandos</a:t>
            </a:r>
            <a:r>
              <a:rPr lang="es-ES" dirty="0" smtClean="0"/>
              <a:t>.</a:t>
            </a:r>
          </a:p>
          <a:p>
            <a:endParaRPr lang="es-ES" dirty="0"/>
          </a:p>
          <a:p>
            <a:r>
              <a:rPr lang="es-ES" dirty="0" smtClean="0"/>
              <a:t>Los </a:t>
            </a:r>
            <a:r>
              <a:rPr lang="es-ES" dirty="0" err="1" smtClean="0"/>
              <a:t>operandos</a:t>
            </a:r>
            <a:r>
              <a:rPr lang="es-ES" dirty="0" smtClean="0"/>
              <a:t> pueden ser variables, constantes o expresiones.</a:t>
            </a:r>
          </a:p>
          <a:p>
            <a:endParaRPr lang="es-ES" dirty="0"/>
          </a:p>
          <a:p>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2491942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9615"/>
            <a:ext cx="10515600" cy="1251073"/>
          </a:xfrm>
        </p:spPr>
        <p:txBody>
          <a:bodyPr>
            <a:normAutofit fontScale="90000"/>
          </a:bodyPr>
          <a:lstStyle/>
          <a:p>
            <a:r>
              <a:rPr lang="es-ES" b="1" i="1" dirty="0" smtClean="0"/>
              <a:t/>
            </a:r>
            <a:br>
              <a:rPr lang="es-ES" b="1" i="1" dirty="0" smtClean="0"/>
            </a:br>
            <a:r>
              <a:rPr lang="es-ES" b="1" i="1" dirty="0"/>
              <a:t/>
            </a:r>
            <a:br>
              <a:rPr lang="es-ES" b="1" i="1" dirty="0"/>
            </a:br>
            <a:r>
              <a:rPr lang="es-ES" b="1" i="1" dirty="0" smtClean="0"/>
              <a:t>Operadores </a:t>
            </a:r>
            <a:r>
              <a:rPr lang="es-ES" b="1" i="1" dirty="0"/>
              <a:t>Aritméticos: Al realizar una operación </a:t>
            </a:r>
            <a:r>
              <a:rPr lang="es-ES" b="1" i="1" dirty="0" err="1"/>
              <a:t>aritmétrica</a:t>
            </a:r>
            <a:r>
              <a:rPr lang="es-ES" b="1" i="1" dirty="0"/>
              <a:t> el resultado es un número</a:t>
            </a:r>
            <a:r>
              <a:rPr lang="es-ES" dirty="0"/>
              <a:t/>
            </a:r>
            <a:br>
              <a:rPr lang="es-ES" dirty="0"/>
            </a:b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1026" name="Picture 2" descr="https://lh3.googleusercontent.com/h89gu8OO5ruVFMYIYCo0dFr2MiC76cXvxZxRxD3IsUGFl-5Ba_glBOlLEUXz25X-fe9Gd9G4M_rvHn8jXrEHzQS9QygswA2uyglDdAZ4Im-0wYpjIb37I1yUwbKzoGnFzNaGfnSZPCGq7w0C-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877" y="1995854"/>
            <a:ext cx="6300315" cy="18375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803038" y="4304322"/>
            <a:ext cx="4867275" cy="790575"/>
          </a:xfrm>
          <a:prstGeom prst="rect">
            <a:avLst/>
          </a:prstGeom>
        </p:spPr>
      </p:pic>
    </p:spTree>
    <p:extLst>
      <p:ext uri="{BB962C8B-B14F-4D97-AF65-F5344CB8AC3E}">
        <p14:creationId xmlns:p14="http://schemas.microsoft.com/office/powerpoint/2010/main" val="2483196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Operadores </a:t>
            </a:r>
            <a:r>
              <a:rPr lang="es-ES" dirty="0" err="1" smtClean="0"/>
              <a:t>aritmétricos</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2050" name="Picture 2" descr="https://lh3.googleusercontent.com/elU-FzjVGVhoaVKKBPMq9bzcIY3ycp1-INSsYWCfCybrxNazQq_h8G5ZqYoQ7EpNUxT1wJVQxbepB3Hjve6CpCZir5s0U-VE9DEIHH9PLCVa6gkgHJreaPLN59QOSpbTfNPNP2WHYUeSDl5gO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814" y="2282213"/>
            <a:ext cx="9050706" cy="165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040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292" y="105509"/>
            <a:ext cx="10773508" cy="1585180"/>
          </a:xfrm>
        </p:spPr>
        <p:txBody>
          <a:bodyPr>
            <a:normAutofit fontScale="90000"/>
          </a:bodyPr>
          <a:lstStyle/>
          <a:p>
            <a:r>
              <a:rPr lang="es-ES" b="1" i="1" dirty="0"/>
              <a:t>Operadores relacionales: El resultado de realizar este tipo de operaciones es un valor booleano. Verdadero o falso.</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3074" name="Picture 2" descr="https://lh5.googleusercontent.com/Yics-2WXa-o1V6uNt0fDl7dkD_pnle2GIGqFEypEKGuBcek06eWPAwnSlS4bDi2heLN9XU7WPSbXuYiA_2r5oGyJ5KuM1TXCETqiTP7J8Z2ySYT2NkyzZt-BSFL1psU4lXXXTZfgGVvzc2tCP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475" y="2484130"/>
            <a:ext cx="7449395" cy="26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246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4" y="1"/>
            <a:ext cx="11728938" cy="2136530"/>
          </a:xfrm>
        </p:spPr>
        <p:txBody>
          <a:bodyPr>
            <a:normAutofit fontScale="90000"/>
          </a:bodyPr>
          <a:lstStyle/>
          <a:p>
            <a:r>
              <a:rPr lang="es-ES" b="1" i="1" dirty="0"/>
              <a:t>Operadores condicionales: </a:t>
            </a:r>
            <a:r>
              <a:rPr lang="es-ES" dirty="0"/>
              <a:t>Frecuentemente los operadores relacionales se utilizan con otro juego de operadores, los operadores condicionales, para construir expresiones de decisión más complejas</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4098" name="Picture 2" descr="https://lh5.googleusercontent.com/AajKVtcq5rde4NbeS2Twv7hS7Iw9VOh1jGaz6_PBiGVsrQuNz3Qh4RZHWGJZUJuZOg_KwzePS8bJIu-8CudrvRvh9iyfHH5Ejo16Vfmk57twyfFd3ktD1EeEJ4jvcfRwdtBTESFB9h-vB9Az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89" y="2931135"/>
            <a:ext cx="8389381" cy="157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29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Operadores de asignación</a:t>
            </a:r>
            <a:endParaRPr lang="en-US" dirty="0"/>
          </a:p>
        </p:txBody>
      </p:sp>
      <p:sp>
        <p:nvSpPr>
          <p:cNvPr id="3" name="Content Placeholder 2"/>
          <p:cNvSpPr>
            <a:spLocks noGrp="1"/>
          </p:cNvSpPr>
          <p:nvPr>
            <p:ph idx="1"/>
          </p:nvPr>
        </p:nvSpPr>
        <p:spPr/>
        <p:txBody>
          <a:bodyPr/>
          <a:lstStyle/>
          <a:p>
            <a:r>
              <a:rPr lang="es-ES" dirty="0"/>
              <a:t>Operadores de asignación: Se utilizan para asignar valores a las variables. Específicamente, si quieres sumar un número a una variable y asignar el resultado dentro de la misma variable, como </a:t>
            </a:r>
            <a:r>
              <a:rPr lang="es-ES" dirty="0" smtClean="0"/>
              <a:t>esto:</a:t>
            </a:r>
          </a:p>
          <a:p>
            <a:endParaRPr lang="es-ES" b="1" dirty="0"/>
          </a:p>
          <a:p>
            <a:pPr marL="0" indent="0">
              <a:buNone/>
            </a:pPr>
            <a:r>
              <a:rPr lang="es-ES" b="1" dirty="0" smtClean="0"/>
              <a:t>i </a:t>
            </a:r>
            <a:r>
              <a:rPr lang="es-ES" b="1" dirty="0"/>
              <a:t>= i + 2; o también de forma equivalente i += 2;</a:t>
            </a:r>
            <a:endParaRPr lang="es-ES" dirty="0"/>
          </a:p>
          <a:p>
            <a:pPr marL="0" indent="0">
              <a:buNone/>
            </a:pP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2446273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Operadores de asignación</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122" name="Picture 2" descr="https://lh5.googleusercontent.com/WrcpvkIAYocY5TdoNH6u_OCwWvS_T6W7l7hQcucUd8Tem2iPRI9SFR1WlNcVmSQWuR4TVhH_5QMIUvy5urdNFXfoi6A31N0M4A9xhM-eYJcZR8iHiinQlvc-PZ7oDpGC1C_nfE-djbhXSAdvo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359" y="2167913"/>
            <a:ext cx="9058909" cy="236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55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COLEGIO UNIVERSIOTARIO CENTRAL</a:t>
            </a:r>
            <a:endParaRPr lang="en-US"/>
          </a:p>
        </p:txBody>
      </p:sp>
      <p:sp>
        <p:nvSpPr>
          <p:cNvPr id="5" name="Rectangle 4"/>
          <p:cNvSpPr/>
          <p:nvPr/>
        </p:nvSpPr>
        <p:spPr>
          <a:xfrm>
            <a:off x="3550879" y="294473"/>
            <a:ext cx="5090241" cy="923330"/>
          </a:xfrm>
          <a:prstGeom prst="rect">
            <a:avLst/>
          </a:prstGeom>
          <a:noFill/>
        </p:spPr>
        <p:txBody>
          <a:bodyPr wrap="none" lIns="91440" tIns="45720" rIns="91440" bIns="45720">
            <a:spAutoFit/>
            <a:scene3d>
              <a:camera prst="orthographicFront">
                <a:rot lat="10800000" lon="10799999" rev="10799999"/>
              </a:camera>
              <a:lightRig rig="threePt" dir="t"/>
            </a:scene3d>
          </a:bodyPr>
          <a:lstStyle/>
          <a:p>
            <a:pPr algn="ct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Programemos!!!!</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6" name="Picture 5"/>
          <p:cNvPicPr>
            <a:picLocks noChangeAspect="1"/>
          </p:cNvPicPr>
          <p:nvPr/>
        </p:nvPicPr>
        <p:blipFill>
          <a:blip r:embed="rId2"/>
          <a:stretch>
            <a:fillRect/>
          </a:stretch>
        </p:blipFill>
        <p:spPr>
          <a:xfrm>
            <a:off x="4567814" y="1438275"/>
            <a:ext cx="3056370" cy="4327820"/>
          </a:xfrm>
          <a:prstGeom prst="rect">
            <a:avLst/>
          </a:prstGeom>
        </p:spPr>
      </p:pic>
    </p:spTree>
    <p:extLst>
      <p:ext uri="{BB962C8B-B14F-4D97-AF65-F5344CB8AC3E}">
        <p14:creationId xmlns:p14="http://schemas.microsoft.com/office/powerpoint/2010/main" val="2421745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dirty="0" smtClean="0"/>
              <a:t>¿Qué es la programación?</a:t>
            </a:r>
            <a:endParaRPr lang="en-US" dirty="0"/>
          </a:p>
        </p:txBody>
      </p:sp>
      <p:sp>
        <p:nvSpPr>
          <p:cNvPr id="3" name="Content Placeholder 2"/>
          <p:cNvSpPr>
            <a:spLocks noGrp="1"/>
          </p:cNvSpPr>
          <p:nvPr>
            <p:ph idx="1"/>
          </p:nvPr>
        </p:nvSpPr>
        <p:spPr/>
        <p:txBody>
          <a:bodyPr>
            <a:normAutofit fontScale="77500" lnSpcReduction="20000"/>
          </a:bodyPr>
          <a:lstStyle/>
          <a:p>
            <a:endParaRPr lang="es-ES" dirty="0" smtClean="0"/>
          </a:p>
          <a:p>
            <a:pPr marL="0" indent="0">
              <a:buNone/>
            </a:pPr>
            <a:r>
              <a:rPr lang="es-ES" dirty="0" smtClean="0"/>
              <a:t>Organizar </a:t>
            </a:r>
            <a:r>
              <a:rPr lang="es-ES" dirty="0"/>
              <a:t>una secuencia de pasos ordenados a seguir para hacer cierta cosa</a:t>
            </a:r>
          </a:p>
          <a:p>
            <a:pPr marL="0" indent="0">
              <a:buNone/>
            </a:pPr>
            <a:endParaRPr lang="es-ES" dirty="0"/>
          </a:p>
          <a:p>
            <a:pPr marL="0" indent="0">
              <a:buNone/>
            </a:pPr>
            <a:r>
              <a:rPr lang="es-ES" dirty="0"/>
              <a:t/>
            </a:r>
            <a:br>
              <a:rPr lang="es-ES" dirty="0"/>
            </a:br>
            <a:r>
              <a:rPr lang="es-ES" dirty="0"/>
              <a:t>En informática es la creación del código fuente. El conjunto de instrucciones que queremos que la máquina realice.</a:t>
            </a:r>
          </a:p>
          <a:p>
            <a:pPr marL="0" indent="0">
              <a:buNone/>
            </a:pPr>
            <a:r>
              <a:rPr lang="es-ES" dirty="0"/>
              <a:t/>
            </a:r>
            <a:br>
              <a:rPr lang="es-ES" dirty="0"/>
            </a:br>
            <a:r>
              <a:rPr lang="es-ES" dirty="0"/>
              <a:t/>
            </a:r>
            <a:br>
              <a:rPr lang="es-ES" dirty="0"/>
            </a:br>
            <a:endParaRPr lang="es-ES" dirty="0"/>
          </a:p>
          <a:p>
            <a:pPr marL="0" indent="0">
              <a:buNone/>
            </a:pPr>
            <a:r>
              <a:rPr lang="es-ES" dirty="0"/>
              <a:t>La computadora sólo entiende el lenguaje binario. El lenguaje de programación provee un método para que los humanos puedan generar algoritmos en un lenguaje más entendible para ellos.</a:t>
            </a:r>
          </a:p>
          <a:p>
            <a:pPr marL="0" indent="0">
              <a:buNone/>
            </a:pPr>
            <a:r>
              <a:rPr lang="es-ES" dirty="0"/>
              <a:t/>
            </a:r>
            <a:br>
              <a:rPr lang="es-ES" dirty="0"/>
            </a:br>
            <a:endParaRPr lang="en-US" dirty="0"/>
          </a:p>
        </p:txBody>
      </p:sp>
      <p:sp>
        <p:nvSpPr>
          <p:cNvPr id="4" name="Footer Placeholder 3"/>
          <p:cNvSpPr>
            <a:spLocks noGrp="1"/>
          </p:cNvSpPr>
          <p:nvPr>
            <p:ph type="ftr" sz="quarter" idx="11"/>
          </p:nvPr>
        </p:nvSpPr>
        <p:spPr>
          <a:xfrm>
            <a:off x="3370384" y="6311900"/>
            <a:ext cx="4114800" cy="365125"/>
          </a:xfrm>
        </p:spPr>
        <p:txBody>
          <a:bodyPr/>
          <a:lstStyle/>
          <a:p>
            <a:r>
              <a:rPr lang="en-US" dirty="0" smtClean="0"/>
              <a:t>COLEGIO UNIVERSIOTARIO CENTRAL</a:t>
            </a:r>
            <a:endParaRPr lang="en-US" dirty="0"/>
          </a:p>
        </p:txBody>
      </p:sp>
    </p:spTree>
    <p:extLst>
      <p:ext uri="{BB962C8B-B14F-4D97-AF65-F5344CB8AC3E}">
        <p14:creationId xmlns:p14="http://schemas.microsoft.com/office/powerpoint/2010/main" val="3843020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Ejercicios…</a:t>
            </a:r>
            <a:endParaRPr lang="en-US" dirty="0"/>
          </a:p>
        </p:txBody>
      </p:sp>
      <p:sp>
        <p:nvSpPr>
          <p:cNvPr id="3" name="Content Placeholder 2"/>
          <p:cNvSpPr>
            <a:spLocks noGrp="1"/>
          </p:cNvSpPr>
          <p:nvPr>
            <p:ph idx="1"/>
          </p:nvPr>
        </p:nvSpPr>
        <p:spPr/>
        <p:txBody>
          <a:bodyPr/>
          <a:lstStyle/>
          <a:p>
            <a:r>
              <a:rPr lang="es-ES" dirty="0" smtClean="0"/>
              <a:t>Hacer un programa que haga la suma de dos enteros</a:t>
            </a:r>
          </a:p>
          <a:p>
            <a:endParaRPr lang="es-ES" dirty="0" smtClean="0"/>
          </a:p>
          <a:p>
            <a:r>
              <a:rPr lang="es-ES" dirty="0" smtClean="0"/>
              <a:t>Hacer un programa que compare dos cadenas </a:t>
            </a:r>
          </a:p>
          <a:p>
            <a:endParaRPr lang="es-ES" dirty="0"/>
          </a:p>
          <a:p>
            <a:r>
              <a:rPr lang="es-ES" dirty="0" smtClean="0"/>
              <a:t>Hacer un programa que diga si un número es mayor que otro</a:t>
            </a:r>
          </a:p>
          <a:p>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3601468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Sentencias de control de flujo</a:t>
            </a:r>
            <a:endParaRPr lang="en-US" dirty="0"/>
          </a:p>
        </p:txBody>
      </p:sp>
      <p:sp>
        <p:nvSpPr>
          <p:cNvPr id="3" name="Content Placeholder 2"/>
          <p:cNvSpPr>
            <a:spLocks noGrp="1"/>
          </p:cNvSpPr>
          <p:nvPr>
            <p:ph idx="1"/>
          </p:nvPr>
        </p:nvSpPr>
        <p:spPr/>
        <p:txBody>
          <a:bodyPr/>
          <a:lstStyle/>
          <a:p>
            <a:r>
              <a:rPr lang="es-ES" dirty="0"/>
              <a:t>Las sentencias de control de flujo determinan el orden en que se ejecutarán las otras sentencias dentro del programa. El lenguaje </a:t>
            </a:r>
            <a:r>
              <a:rPr lang="es-ES" dirty="0" smtClean="0"/>
              <a:t>C# </a:t>
            </a:r>
            <a:r>
              <a:rPr lang="es-ES" dirty="0"/>
              <a:t>soporta varias sentencias de control de flujo, incluyendo:</a:t>
            </a:r>
          </a:p>
          <a:p>
            <a:pPr marL="0" indent="0">
              <a:buNone/>
            </a:pPr>
            <a:endParaRPr lang="es-ES" dirty="0" smtClean="0"/>
          </a:p>
          <a:p>
            <a:pPr marL="0" indent="0">
              <a:buNone/>
            </a:pP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3539837" y="3474315"/>
            <a:ext cx="5114636" cy="1445910"/>
          </a:xfrm>
          <a:prstGeom prst="rect">
            <a:avLst/>
          </a:prstGeom>
        </p:spPr>
      </p:pic>
    </p:spTree>
    <p:extLst>
      <p:ext uri="{BB962C8B-B14F-4D97-AF65-F5344CB8AC3E}">
        <p14:creationId xmlns:p14="http://schemas.microsoft.com/office/powerpoint/2010/main" val="3199215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Sentencia </a:t>
            </a:r>
            <a:r>
              <a:rPr lang="es-ES" dirty="0" err="1" smtClean="0"/>
              <a:t>If</a:t>
            </a:r>
            <a:endParaRPr lang="en-US" dirty="0"/>
          </a:p>
        </p:txBody>
      </p:sp>
      <p:sp>
        <p:nvSpPr>
          <p:cNvPr id="3" name="Content Placeholder 2"/>
          <p:cNvSpPr>
            <a:spLocks noGrp="1"/>
          </p:cNvSpPr>
          <p:nvPr>
            <p:ph idx="1"/>
          </p:nvPr>
        </p:nvSpPr>
        <p:spPr/>
        <p:txBody>
          <a:bodyPr/>
          <a:lstStyle/>
          <a:p>
            <a:r>
              <a:rPr lang="es-ES" dirty="0"/>
              <a:t>Proporciona a los programas la posibilidad de ejecutar selectivamente otras sentencias, basándose en algún criterio</a:t>
            </a:r>
            <a:r>
              <a:rPr lang="es-ES" dirty="0" smtClean="0"/>
              <a:t>.</a:t>
            </a:r>
          </a:p>
          <a:p>
            <a:pPr marL="0" indent="0">
              <a:buNone/>
            </a:pPr>
            <a:r>
              <a:rPr lang="es-ES" dirty="0"/>
              <a:t/>
            </a:r>
            <a:br>
              <a:rPr lang="es-ES" dirty="0"/>
            </a:br>
            <a:endParaRPr lang="es-ES" dirty="0" smtClean="0"/>
          </a:p>
          <a:p>
            <a:r>
              <a:rPr lang="es-ES" dirty="0" smtClean="0"/>
              <a:t>Si </a:t>
            </a:r>
            <a:r>
              <a:rPr lang="es-ES" dirty="0"/>
              <a:t>una cierta condición especificada en el </a:t>
            </a:r>
            <a:r>
              <a:rPr lang="es-ES" dirty="0" err="1"/>
              <a:t>if</a:t>
            </a:r>
            <a:r>
              <a:rPr lang="es-ES" dirty="0"/>
              <a:t> se cumple se ejecuta la siguiente sentencia.</a:t>
            </a:r>
          </a:p>
          <a:p>
            <a:pPr marL="0" indent="0">
              <a:buNone/>
            </a:pP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268771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Sentencia </a:t>
            </a:r>
            <a:r>
              <a:rPr lang="es-ES" dirty="0" err="1" smtClean="0"/>
              <a:t>If</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3081337" y="1804987"/>
            <a:ext cx="6029325" cy="3248025"/>
          </a:xfrm>
          <a:prstGeom prst="rect">
            <a:avLst/>
          </a:prstGeom>
        </p:spPr>
      </p:pic>
    </p:spTree>
    <p:extLst>
      <p:ext uri="{BB962C8B-B14F-4D97-AF65-F5344CB8AC3E}">
        <p14:creationId xmlns:p14="http://schemas.microsoft.com/office/powerpoint/2010/main" val="541149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408" y="254978"/>
            <a:ext cx="10905392" cy="1690688"/>
          </a:xfrm>
        </p:spPr>
        <p:txBody>
          <a:bodyPr>
            <a:normAutofit fontScale="90000"/>
          </a:bodyPr>
          <a:lstStyle/>
          <a:p>
            <a:r>
              <a:rPr lang="es-ES" dirty="0" smtClean="0"/>
              <a:t/>
            </a:r>
            <a:br>
              <a:rPr lang="es-ES" dirty="0" smtClean="0"/>
            </a:br>
            <a:r>
              <a:rPr lang="es-ES" dirty="0" smtClean="0"/>
              <a:t>Si </a:t>
            </a:r>
            <a:r>
              <a:rPr lang="es-ES" dirty="0"/>
              <a:t>se quiere ejecutar una sentencia en caso de que la expresión sea falsa se utiliza la cláusula </a:t>
            </a:r>
            <a:r>
              <a:rPr lang="es-ES" dirty="0" err="1"/>
              <a:t>else</a:t>
            </a:r>
            <a:r>
              <a:rPr lang="es-ES" dirty="0"/>
              <a:t/>
            </a:r>
            <a:br>
              <a:rPr lang="es-ES" dirty="0"/>
            </a:b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3270737" y="1589755"/>
            <a:ext cx="6645641" cy="4828630"/>
          </a:xfrm>
          <a:prstGeom prst="rect">
            <a:avLst/>
          </a:prstGeom>
        </p:spPr>
      </p:pic>
    </p:spTree>
    <p:extLst>
      <p:ext uri="{BB962C8B-B14F-4D97-AF65-F5344CB8AC3E}">
        <p14:creationId xmlns:p14="http://schemas.microsoft.com/office/powerpoint/2010/main" val="2559612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Se puede necesitar ir anidando condiciones </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1026" name="Picture 2" descr="https://lh6.googleusercontent.com/9OmMWDlexa1voLb8LaCU5GN7D4PFdBly_3lvtrsLgUqXdVYcoJ7pecxxcA0zjxOZJGyoNRsS3_jGrycMjUlaT_8PgXXIg7zyvHf4angQCsd4JnVWeh8FuYB_Q6FvMb1yHHmkR71a_1uqizD5I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436" y="1464529"/>
            <a:ext cx="4539518" cy="472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941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Practiquemos….</a:t>
            </a:r>
            <a:endParaRPr lang="en-US" dirty="0"/>
          </a:p>
        </p:txBody>
      </p:sp>
      <p:sp>
        <p:nvSpPr>
          <p:cNvPr id="3" name="Content Placeholder 2"/>
          <p:cNvSpPr>
            <a:spLocks noGrp="1"/>
          </p:cNvSpPr>
          <p:nvPr>
            <p:ph idx="1"/>
          </p:nvPr>
        </p:nvSpPr>
        <p:spPr/>
        <p:txBody>
          <a:bodyPr/>
          <a:lstStyle/>
          <a:p>
            <a:r>
              <a:rPr lang="es-ES" dirty="0" smtClean="0"/>
              <a:t>Validar si un número es múltiplo de 2</a:t>
            </a:r>
          </a:p>
          <a:p>
            <a:endParaRPr lang="es-ES" dirty="0" smtClean="0"/>
          </a:p>
          <a:p>
            <a:r>
              <a:rPr lang="es-ES" dirty="0" smtClean="0"/>
              <a:t>Validar si un número es múltiplo de otro</a:t>
            </a:r>
          </a:p>
          <a:p>
            <a:endParaRPr lang="es-ES" dirty="0" smtClean="0"/>
          </a:p>
          <a:p>
            <a:r>
              <a:rPr lang="es-ES" dirty="0" smtClean="0"/>
              <a:t>Validar si una cadena contiene la letra a</a:t>
            </a:r>
          </a:p>
          <a:p>
            <a:endParaRPr lang="es-ES" dirty="0" smtClean="0"/>
          </a:p>
          <a:p>
            <a:r>
              <a:rPr lang="es-ES" dirty="0" smtClean="0"/>
              <a:t>Validar si la resta de dos números da un</a:t>
            </a:r>
          </a:p>
          <a:p>
            <a:pPr marL="0" indent="0">
              <a:buNone/>
            </a:pPr>
            <a:r>
              <a:rPr lang="es-ES" dirty="0"/>
              <a:t>n</a:t>
            </a:r>
            <a:r>
              <a:rPr lang="es-ES" dirty="0" smtClean="0"/>
              <a:t>úmero negativo</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7254386" y="365125"/>
            <a:ext cx="4629150" cy="5534025"/>
          </a:xfrm>
          <a:prstGeom prst="rect">
            <a:avLst/>
          </a:prstGeom>
        </p:spPr>
      </p:pic>
    </p:spTree>
    <p:extLst>
      <p:ext uri="{BB962C8B-B14F-4D97-AF65-F5344CB8AC3E}">
        <p14:creationId xmlns:p14="http://schemas.microsoft.com/office/powerpoint/2010/main" val="2946492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SENTENCIA SWITCH</a:t>
            </a:r>
            <a:endParaRPr lang="en-US" dirty="0"/>
          </a:p>
        </p:txBody>
      </p:sp>
      <p:sp>
        <p:nvSpPr>
          <p:cNvPr id="3" name="Content Placeholder 2"/>
          <p:cNvSpPr>
            <a:spLocks noGrp="1"/>
          </p:cNvSpPr>
          <p:nvPr>
            <p:ph idx="1"/>
          </p:nvPr>
        </p:nvSpPr>
        <p:spPr/>
        <p:txBody>
          <a:bodyPr>
            <a:normAutofit/>
          </a:bodyPr>
          <a:lstStyle/>
          <a:p>
            <a:r>
              <a:rPr lang="es-ES" dirty="0"/>
              <a:t>Podemos decidir ejecutar cierta acción de acuerdo a determinado valor que tome una </a:t>
            </a:r>
            <a:r>
              <a:rPr lang="es-ES" dirty="0" smtClean="0"/>
              <a:t>variable</a:t>
            </a:r>
          </a:p>
          <a:p>
            <a:r>
              <a:rPr lang="es-ES" dirty="0" smtClean="0"/>
              <a:t>Se </a:t>
            </a:r>
            <a:r>
              <a:rPr lang="es-ES" dirty="0"/>
              <a:t>evalúa la expresión y de acuerdo a su valor se ejecuta alguna </a:t>
            </a:r>
            <a:r>
              <a:rPr lang="es-ES" dirty="0" smtClean="0"/>
              <a:t>acción.</a:t>
            </a:r>
          </a:p>
          <a:p>
            <a:r>
              <a:rPr lang="es-ES" dirty="0" smtClean="0"/>
              <a:t>La </a:t>
            </a:r>
            <a:r>
              <a:rPr lang="es-ES" dirty="0"/>
              <a:t>sentencia break hace que el control salga de la sentencia </a:t>
            </a:r>
            <a:r>
              <a:rPr lang="es-ES" dirty="0" err="1"/>
              <a:t>switch</a:t>
            </a:r>
            <a:r>
              <a:rPr lang="es-ES" dirty="0"/>
              <a:t> y continúe con la siguiente </a:t>
            </a:r>
            <a:r>
              <a:rPr lang="es-ES" dirty="0" smtClean="0"/>
              <a:t>línea.</a:t>
            </a:r>
          </a:p>
          <a:p>
            <a:r>
              <a:rPr lang="es-ES" dirty="0" smtClean="0"/>
              <a:t>La </a:t>
            </a:r>
            <a:r>
              <a:rPr lang="es-ES" dirty="0"/>
              <a:t>sentencia break es necesaria porque las sentencias case se siguen ejecutando hacia abajo. Esto es, sin un break explícito, el flujo de control seguiría secuencialmente a través de las sentencias case </a:t>
            </a:r>
            <a:r>
              <a:rPr lang="es-ES" dirty="0" smtClean="0"/>
              <a:t>siguientes.</a:t>
            </a:r>
            <a:endParaRPr lang="es-E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654875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SENTENCIA SWITCH</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1026" name="Picture 2" descr="https://lh6.googleusercontent.com/2HU6cVqrjJ0oZgFMUF5buzmOzcZ7QFZt2q_9Ixfw-vZbGXypCtm-r-eY3PgOF7mCWLNFUMKxAEa0dZlOvEAw29BzZlvjosWmTy3F7V1hTdadYQomjT_2eZB_gdk5oNNdw0Vi6pAEdPTeLuJGT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360453"/>
            <a:ext cx="6438265" cy="4995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14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ENTRENEMOS LA SENTENCIA SWITCH</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
        <p:nvSpPr>
          <p:cNvPr id="5" name="Content Placeholder 2"/>
          <p:cNvSpPr>
            <a:spLocks noGrp="1"/>
          </p:cNvSpPr>
          <p:nvPr>
            <p:ph idx="1"/>
          </p:nvPr>
        </p:nvSpPr>
        <p:spPr>
          <a:xfrm>
            <a:off x="701040" y="1422400"/>
            <a:ext cx="4445000" cy="4754563"/>
          </a:xfrm>
        </p:spPr>
        <p:txBody>
          <a:bodyPr>
            <a:normAutofit/>
          </a:bodyPr>
          <a:lstStyle/>
          <a:p>
            <a:r>
              <a:rPr lang="es-ES" dirty="0" smtClean="0"/>
              <a:t>Hacer que el usuario ingrese un entero e imprimir el día de la semana correspondiente.</a:t>
            </a:r>
          </a:p>
          <a:p>
            <a:endParaRPr lang="es-ES" dirty="0"/>
          </a:p>
          <a:p>
            <a:r>
              <a:rPr lang="en-US" dirty="0" err="1" smtClean="0"/>
              <a:t>Hacer</a:t>
            </a:r>
            <a:r>
              <a:rPr lang="en-US" dirty="0" smtClean="0"/>
              <a:t> que el </a:t>
            </a:r>
            <a:r>
              <a:rPr lang="en-US" dirty="0" err="1" smtClean="0"/>
              <a:t>usuario</a:t>
            </a:r>
            <a:r>
              <a:rPr lang="en-US" dirty="0" smtClean="0"/>
              <a:t> </a:t>
            </a:r>
            <a:r>
              <a:rPr lang="en-US" dirty="0" err="1" smtClean="0"/>
              <a:t>ingrese</a:t>
            </a:r>
            <a:r>
              <a:rPr lang="en-US" dirty="0" smtClean="0"/>
              <a:t> </a:t>
            </a:r>
            <a:r>
              <a:rPr lang="en-US" dirty="0" err="1" smtClean="0"/>
              <a:t>una</a:t>
            </a:r>
            <a:r>
              <a:rPr lang="en-US" dirty="0" smtClean="0"/>
              <a:t> </a:t>
            </a:r>
            <a:r>
              <a:rPr lang="en-US" dirty="0" err="1" smtClean="0"/>
              <a:t>cadena</a:t>
            </a:r>
            <a:r>
              <a:rPr lang="en-US" dirty="0" smtClean="0"/>
              <a:t> y </a:t>
            </a:r>
            <a:r>
              <a:rPr lang="en-US" dirty="0" err="1" smtClean="0"/>
              <a:t>decir</a:t>
            </a:r>
            <a:r>
              <a:rPr lang="en-US" dirty="0" smtClean="0"/>
              <a:t> </a:t>
            </a:r>
            <a:r>
              <a:rPr lang="en-US" dirty="0" err="1" smtClean="0"/>
              <a:t>si</a:t>
            </a:r>
            <a:r>
              <a:rPr lang="en-US" dirty="0" smtClean="0"/>
              <a:t> </a:t>
            </a:r>
            <a:r>
              <a:rPr lang="en-US" dirty="0" err="1" smtClean="0"/>
              <a:t>corresponde</a:t>
            </a:r>
            <a:r>
              <a:rPr lang="en-US" dirty="0" smtClean="0"/>
              <a:t> a un color </a:t>
            </a:r>
            <a:r>
              <a:rPr lang="en-US" dirty="0" err="1" smtClean="0"/>
              <a:t>primario</a:t>
            </a:r>
            <a:r>
              <a:rPr lang="en-US" dirty="0"/>
              <a:t> </a:t>
            </a:r>
            <a:r>
              <a:rPr lang="en-US" dirty="0" smtClean="0"/>
              <a:t>o </a:t>
            </a:r>
            <a:r>
              <a:rPr lang="en-US" dirty="0" err="1" smtClean="0"/>
              <a:t>secundario</a:t>
            </a:r>
            <a:r>
              <a:rPr lang="en-US" dirty="0" smtClean="0"/>
              <a:t>;</a:t>
            </a:r>
            <a:endParaRPr lang="es-ES" dirty="0"/>
          </a:p>
          <a:p>
            <a:endParaRPr lang="es-ES" dirty="0"/>
          </a:p>
        </p:txBody>
      </p:sp>
      <p:pic>
        <p:nvPicPr>
          <p:cNvPr id="6" name="Picture 5"/>
          <p:cNvPicPr>
            <a:picLocks noChangeAspect="1"/>
          </p:cNvPicPr>
          <p:nvPr/>
        </p:nvPicPr>
        <p:blipFill>
          <a:blip r:embed="rId2"/>
          <a:stretch>
            <a:fillRect/>
          </a:stretch>
        </p:blipFill>
        <p:spPr>
          <a:xfrm>
            <a:off x="5146040" y="1390411"/>
            <a:ext cx="6760338" cy="4818539"/>
          </a:xfrm>
          <a:prstGeom prst="rect">
            <a:avLst/>
          </a:prstGeom>
        </p:spPr>
      </p:pic>
    </p:spTree>
    <p:extLst>
      <p:ext uri="{BB962C8B-B14F-4D97-AF65-F5344CB8AC3E}">
        <p14:creationId xmlns:p14="http://schemas.microsoft.com/office/powerpoint/2010/main" val="2974047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dirty="0" smtClean="0"/>
              <a:t>  Lenguajes de programación</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2111430" y="1652587"/>
            <a:ext cx="8410575" cy="4886325"/>
          </a:xfrm>
          <a:prstGeom prst="rect">
            <a:avLst/>
          </a:prstGeom>
        </p:spPr>
      </p:pic>
    </p:spTree>
    <p:extLst>
      <p:ext uri="{BB962C8B-B14F-4D97-AF65-F5344CB8AC3E}">
        <p14:creationId xmlns:p14="http://schemas.microsoft.com/office/powerpoint/2010/main" val="9097691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BUCLES</a:t>
            </a:r>
            <a:endParaRPr lang="en-US" dirty="0"/>
          </a:p>
        </p:txBody>
      </p:sp>
      <p:sp>
        <p:nvSpPr>
          <p:cNvPr id="3" name="Content Placeholder 2"/>
          <p:cNvSpPr>
            <a:spLocks noGrp="1"/>
          </p:cNvSpPr>
          <p:nvPr>
            <p:ph idx="1"/>
          </p:nvPr>
        </p:nvSpPr>
        <p:spPr/>
        <p:txBody>
          <a:bodyPr>
            <a:normAutofit/>
          </a:bodyPr>
          <a:lstStyle/>
          <a:p>
            <a:r>
              <a:rPr lang="es-ES" dirty="0" smtClean="0"/>
              <a:t>Generalmente </a:t>
            </a:r>
            <a:r>
              <a:rPr lang="es-ES" dirty="0"/>
              <a:t>es necesario ejecutar ciertas sentencias repetidamente hasta que una condición específica se </a:t>
            </a:r>
            <a:r>
              <a:rPr lang="es-ES" dirty="0" smtClean="0"/>
              <a:t>cumpla.</a:t>
            </a:r>
          </a:p>
          <a:p>
            <a:endParaRPr lang="es-ES" dirty="0"/>
          </a:p>
          <a:p>
            <a:r>
              <a:rPr lang="es-ES" dirty="0" smtClean="0"/>
              <a:t>Por </a:t>
            </a:r>
            <a:r>
              <a:rPr lang="es-ES" dirty="0"/>
              <a:t>ejemplo aumentar en uno una variable hasta que llegue a </a:t>
            </a:r>
            <a:r>
              <a:rPr lang="es-ES" dirty="0" smtClean="0"/>
              <a:t>5.</a:t>
            </a:r>
          </a:p>
          <a:p>
            <a:endParaRPr lang="es-ES" dirty="0"/>
          </a:p>
          <a:p>
            <a:r>
              <a:rPr lang="es-ES" dirty="0" smtClean="0"/>
              <a:t>Existen </a:t>
            </a:r>
            <a:r>
              <a:rPr lang="es-ES" dirty="0"/>
              <a:t>distintos tipos de sentencias: </a:t>
            </a:r>
            <a:r>
              <a:rPr lang="es-ES" dirty="0" err="1"/>
              <a:t>while</a:t>
            </a:r>
            <a:r>
              <a:rPr lang="es-ES" dirty="0"/>
              <a:t>, </a:t>
            </a:r>
            <a:r>
              <a:rPr lang="es-ES" dirty="0" err="1"/>
              <a:t>for</a:t>
            </a:r>
            <a:r>
              <a:rPr lang="es-ES" dirty="0"/>
              <a:t>, do </a:t>
            </a:r>
            <a:r>
              <a:rPr lang="es-ES" dirty="0" err="1" smtClean="0"/>
              <a:t>while</a:t>
            </a:r>
            <a:r>
              <a:rPr lang="es-ES" dirty="0" smtClean="0"/>
              <a:t>.</a:t>
            </a: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4241162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SENTENCIA WHILE</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2050" name="Picture 2" descr="https://lh3.googleusercontent.com/E_HKRhObQyIJmOJk4Gp1L2Y2cC22sHh9E3PcG8udEoAkkgftfcsBvYpP6GQsgkOaqmfRaLnd0ZsXa7GaA-GXyW8NaBk56wuOYIMecdPLf_RPj1-NGw1oNq1IKbi8369-ohDAVauKn5Mrmr9g6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760" y="1861502"/>
            <a:ext cx="8496064" cy="403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541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t>
            </a:r>
            <a:r>
              <a:rPr lang="es-ES" dirty="0" smtClean="0"/>
              <a:t>ÁCTICA DE BUCLES</a:t>
            </a:r>
            <a:endParaRPr lang="en-US" dirty="0"/>
          </a:p>
        </p:txBody>
      </p:sp>
      <p:sp>
        <p:nvSpPr>
          <p:cNvPr id="3" name="Content Placeholder 2"/>
          <p:cNvSpPr>
            <a:spLocks noGrp="1"/>
          </p:cNvSpPr>
          <p:nvPr>
            <p:ph idx="1"/>
          </p:nvPr>
        </p:nvSpPr>
        <p:spPr>
          <a:xfrm>
            <a:off x="838200" y="2001519"/>
            <a:ext cx="5450840" cy="4175443"/>
          </a:xfrm>
        </p:spPr>
        <p:txBody>
          <a:bodyPr/>
          <a:lstStyle/>
          <a:p>
            <a:r>
              <a:rPr lang="es-ES" dirty="0" smtClean="0"/>
              <a:t>Pedir que el usuario ingrese por pantalla 4 múltiplos de 5. En caso de que ingrese un número incorrecto informarlo. Seguir preguntando hasta que sean 4 utilizando un bucle </a:t>
            </a:r>
            <a:r>
              <a:rPr lang="es-ES" dirty="0" err="1" smtClean="0"/>
              <a:t>while</a:t>
            </a:r>
            <a:r>
              <a:rPr lang="es-ES" dirty="0" smtClean="0"/>
              <a:t>.</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6496050" y="919797"/>
            <a:ext cx="5695950" cy="5038725"/>
          </a:xfrm>
          <a:prstGeom prst="rect">
            <a:avLst/>
          </a:prstGeom>
        </p:spPr>
      </p:pic>
    </p:spTree>
    <p:extLst>
      <p:ext uri="{BB962C8B-B14F-4D97-AF65-F5344CB8AC3E}">
        <p14:creationId xmlns:p14="http://schemas.microsoft.com/office/powerpoint/2010/main" val="1907121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SENTENCIA FOR</a:t>
            </a:r>
            <a:endParaRPr lang="en-US" dirty="0"/>
          </a:p>
        </p:txBody>
      </p:sp>
      <p:sp>
        <p:nvSpPr>
          <p:cNvPr id="3" name="Content Placeholder 2"/>
          <p:cNvSpPr>
            <a:spLocks noGrp="1"/>
          </p:cNvSpPr>
          <p:nvPr>
            <p:ph idx="1"/>
          </p:nvPr>
        </p:nvSpPr>
        <p:spPr/>
        <p:txBody>
          <a:bodyPr/>
          <a:lstStyle/>
          <a:p>
            <a:r>
              <a:rPr lang="es-ES" dirty="0"/>
              <a:t>Primero el bucle </a:t>
            </a:r>
            <a:r>
              <a:rPr lang="es-ES" dirty="0" err="1"/>
              <a:t>for</a:t>
            </a:r>
            <a:r>
              <a:rPr lang="es-ES" dirty="0"/>
              <a:t>. Puedes utilizar este bucle cuando conozcas los límites del mismo (su instrucción de inicialización, su criterio de terminación y su instrucción de incremento).</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3074" name="Picture 2" descr="https://lh5.googleusercontent.com/MaN_wWTnM0FYu8y-XRF-sYoTM8DbiHXxaoW3-Xb7WC7g2yn3eHJ52P6Xi2rwMJ9Lu9cNw0uTtQ-Q8SNCnfC5Vabo2X-iGZjv5YvUexa3dBd2mrUDP4teiWCSJlsGDB7RC8JB2STILkK-L6AJ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935" y="3147060"/>
            <a:ext cx="8985100" cy="284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41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SENTENCIA FOR</a:t>
            </a:r>
            <a:endParaRPr lang="en-US" dirty="0"/>
          </a:p>
        </p:txBody>
      </p:sp>
      <p:sp>
        <p:nvSpPr>
          <p:cNvPr id="3" name="Content Placeholder 2"/>
          <p:cNvSpPr>
            <a:spLocks noGrp="1"/>
          </p:cNvSpPr>
          <p:nvPr>
            <p:ph idx="1"/>
          </p:nvPr>
        </p:nvSpPr>
        <p:spPr/>
        <p:txBody>
          <a:bodyPr>
            <a:normAutofit fontScale="85000" lnSpcReduction="20000"/>
          </a:bodyPr>
          <a:lstStyle/>
          <a:p>
            <a:r>
              <a:rPr lang="es-ES" dirty="0"/>
              <a:t>Al entrar al bucle se evalúa la condición,  si ésta se cumple se ejecutan todas las sentencias dentro del bloque. Cuando se terminan de ejecutar se vuelve al principio y se evalúa de nuevo la condición y así sucesivamente</a:t>
            </a:r>
            <a:r>
              <a:rPr lang="es-ES" dirty="0" smtClean="0"/>
              <a:t>.</a:t>
            </a:r>
          </a:p>
          <a:p>
            <a:pPr marL="0" indent="0">
              <a:buNone/>
            </a:pPr>
            <a:endParaRPr lang="es-ES" dirty="0"/>
          </a:p>
          <a:p>
            <a:r>
              <a:rPr lang="es-ES" dirty="0" smtClean="0"/>
              <a:t>Inicialización </a:t>
            </a:r>
            <a:r>
              <a:rPr lang="es-ES" dirty="0"/>
              <a:t>es la sentencia que inicializa el bucle -- se ejecuta una vez al iniciar el bucle. Terminación es una sentencia que determina cuando se termina el bucle. Esta expresión se evalúa al principio de cada interacción en el bucle. Cuando la expresión se evalúa a false el bucle se termina</a:t>
            </a:r>
            <a:r>
              <a:rPr lang="es-ES" dirty="0" smtClean="0"/>
              <a:t>.</a:t>
            </a:r>
          </a:p>
          <a:p>
            <a:endParaRPr lang="es-ES" dirty="0"/>
          </a:p>
          <a:p>
            <a:r>
              <a:rPr lang="es-ES" dirty="0"/>
              <a:t>Finalmente, incremento es una expresión que se invoca en cada interacción del bucle. Cualquiera (o todos) de estos componentes pueden ser una sentencia vacía (un punto y coma).</a:t>
            </a:r>
          </a:p>
          <a:p>
            <a:pPr marL="0" indent="0">
              <a:buNone/>
            </a:pP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1790905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SENTENCIA FOR</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4098" name="Picture 2" descr="https://lh5.googleusercontent.com/1-LBOTsgtswio_eLt6Bqb178z2nmb1zmRfvgW-fqmN1TqTYgU9QEQMgJd24dn-8kaNoZq-HVjOKuYUu1lKfCT0WV3wkhkfAdBR5dZeNzBPwA-ySovQ-wpPCOLtUnHTb3hP92yk4X6lR9g-mP1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334" y="1690688"/>
            <a:ext cx="8696745" cy="12252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lfl488cwvE0s23PFK0_Uv7VFdp-I4U5v7pznIxddJGls4NfGPlMlJHkJHMKE4VblbH7rUpj23j8H8MDHO2BwDclRQaLLMhFuZlLkajghFRZXmLV1NXmsG2myyNvV4tUL_2wo9RGouvREq-Q6D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334" y="3261042"/>
            <a:ext cx="7753009" cy="26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989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EJERCICIO SENTENCIA FOR</a:t>
            </a:r>
            <a:endParaRPr lang="en-US" dirty="0"/>
          </a:p>
        </p:txBody>
      </p:sp>
      <p:sp>
        <p:nvSpPr>
          <p:cNvPr id="3" name="Content Placeholder 2"/>
          <p:cNvSpPr>
            <a:spLocks noGrp="1"/>
          </p:cNvSpPr>
          <p:nvPr>
            <p:ph idx="1"/>
          </p:nvPr>
        </p:nvSpPr>
        <p:spPr/>
        <p:txBody>
          <a:bodyPr/>
          <a:lstStyle/>
          <a:p>
            <a:endParaRPr lang="es-ES" dirty="0" smtClean="0"/>
          </a:p>
          <a:p>
            <a:endParaRPr lang="es-ES" dirty="0"/>
          </a:p>
          <a:p>
            <a:r>
              <a:rPr lang="es-ES" dirty="0" smtClean="0"/>
              <a:t>Pedir por pantalla un número natural e imprimir los N  números anteriores al número seleccionado.</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1265603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SENTENCIA DO WHILE</a:t>
            </a:r>
            <a:endParaRPr lang="en-US" dirty="0"/>
          </a:p>
        </p:txBody>
      </p:sp>
      <p:sp>
        <p:nvSpPr>
          <p:cNvPr id="3" name="Content Placeholder 2"/>
          <p:cNvSpPr>
            <a:spLocks noGrp="1"/>
          </p:cNvSpPr>
          <p:nvPr>
            <p:ph idx="1"/>
          </p:nvPr>
        </p:nvSpPr>
        <p:spPr/>
        <p:txBody>
          <a:bodyPr/>
          <a:lstStyle/>
          <a:p>
            <a:r>
              <a:rPr lang="es-ES" dirty="0"/>
              <a:t>El bucle do-</a:t>
            </a:r>
            <a:r>
              <a:rPr lang="es-ES" dirty="0" err="1"/>
              <a:t>while</a:t>
            </a:r>
            <a:r>
              <a:rPr lang="es-ES" dirty="0"/>
              <a:t>, que es similar al bucle </a:t>
            </a:r>
            <a:r>
              <a:rPr lang="es-ES" dirty="0" err="1"/>
              <a:t>while</a:t>
            </a:r>
            <a:r>
              <a:rPr lang="es-ES" dirty="0"/>
              <a:t> que se </a:t>
            </a:r>
            <a:r>
              <a:rPr lang="es-ES" dirty="0" err="1"/>
              <a:t>vió</a:t>
            </a:r>
            <a:r>
              <a:rPr lang="es-ES" dirty="0"/>
              <a:t> al principio, excepto en que la expresión se evalúa al final del bucle</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124" name="Picture 4" descr="https://lh3.googleusercontent.com/ZuPAI3mwYFCxwdc0yTYlkwkj-lQhB6Xcz5RG1KRLSVnJaK33Awd5hxsAcTwYnUkgQiZj-nfie8Dcjjp53ZGugs6OiRcxfpy4Z3WjVCBglG3FkcpYqFZnUs-zNapWJoMNGVFmtsRn6MkWDOrf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254" y="2571592"/>
            <a:ext cx="5573035" cy="15547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4.googleusercontent.com/seg7g3wgTtv9sIVOzAE78VD5mgPWi1v69aaX8DemJzo27bGYgESotAH5gKFIKUUBWRknmR21pHfvwxA3-MxsjMDqFqzbem4AkiavcNByH-4n7_Dy65aOKmPPXXewhWQoByP7tE03S29H2qoAX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984" y="4126390"/>
            <a:ext cx="6740416" cy="235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96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COMPARACI</a:t>
            </a:r>
            <a:r>
              <a:rPr lang="es-ES" dirty="0" smtClean="0"/>
              <a:t>ÓN DO WHILE Y WHILE</a:t>
            </a:r>
            <a:endParaRPr lang="en-US" dirty="0"/>
          </a:p>
        </p:txBody>
      </p:sp>
      <p:sp>
        <p:nvSpPr>
          <p:cNvPr id="3" name="Content Placeholder 2"/>
          <p:cNvSpPr>
            <a:spLocks noGrp="1"/>
          </p:cNvSpPr>
          <p:nvPr>
            <p:ph idx="1"/>
          </p:nvPr>
        </p:nvSpPr>
        <p:spPr/>
        <p:txBody>
          <a:bodyPr/>
          <a:lstStyle/>
          <a:p>
            <a:r>
              <a:rPr lang="es-ES" dirty="0" smtClean="0"/>
              <a:t>Hacer un ejemplo en que un </a:t>
            </a:r>
            <a:r>
              <a:rPr lang="es-ES" dirty="0" err="1" smtClean="0"/>
              <a:t>while</a:t>
            </a:r>
            <a:r>
              <a:rPr lang="es-ES" dirty="0" smtClean="0"/>
              <a:t> y un do </a:t>
            </a:r>
            <a:r>
              <a:rPr lang="es-ES" dirty="0" err="1" smtClean="0"/>
              <a:t>while</a:t>
            </a:r>
            <a:r>
              <a:rPr lang="es-ES" dirty="0" smtClean="0"/>
              <a:t> se comporten de manera diferente</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6" name="Picture 5"/>
          <p:cNvPicPr>
            <a:picLocks noChangeAspect="1"/>
          </p:cNvPicPr>
          <p:nvPr/>
        </p:nvPicPr>
        <p:blipFill>
          <a:blip r:embed="rId2"/>
          <a:stretch>
            <a:fillRect/>
          </a:stretch>
        </p:blipFill>
        <p:spPr>
          <a:xfrm>
            <a:off x="2986548" y="2682239"/>
            <a:ext cx="6330171" cy="3559457"/>
          </a:xfrm>
          <a:prstGeom prst="rect">
            <a:avLst/>
          </a:prstGeom>
        </p:spPr>
      </p:pic>
    </p:spTree>
    <p:extLst>
      <p:ext uri="{BB962C8B-B14F-4D97-AF65-F5344CB8AC3E}">
        <p14:creationId xmlns:p14="http://schemas.microsoft.com/office/powerpoint/2010/main" val="3036061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Arreglos</a:t>
            </a:r>
            <a:endParaRPr lang="en-US" dirty="0"/>
          </a:p>
        </p:txBody>
      </p:sp>
      <p:sp>
        <p:nvSpPr>
          <p:cNvPr id="3" name="Content Placeholder 2"/>
          <p:cNvSpPr>
            <a:spLocks noGrp="1"/>
          </p:cNvSpPr>
          <p:nvPr>
            <p:ph idx="1"/>
          </p:nvPr>
        </p:nvSpPr>
        <p:spPr/>
        <p:txBody>
          <a:bodyPr>
            <a:normAutofit/>
          </a:bodyPr>
          <a:lstStyle/>
          <a:p>
            <a:r>
              <a:rPr lang="es-ES" dirty="0"/>
              <a:t>En algunas situaciones es necesario manejar un conjunto de elementos como una </a:t>
            </a:r>
            <a:r>
              <a:rPr lang="es-ES" dirty="0" smtClean="0"/>
              <a:t>variable.</a:t>
            </a:r>
          </a:p>
          <a:p>
            <a:endParaRPr lang="es-ES" dirty="0"/>
          </a:p>
          <a:p>
            <a:r>
              <a:rPr lang="es-ES" dirty="0" smtClean="0"/>
              <a:t>Para </a:t>
            </a:r>
            <a:r>
              <a:rPr lang="es-ES" dirty="0"/>
              <a:t>ello se utilizan los arreglos. Los arreglos son conjuntos de elementos de n mismo tipo de </a:t>
            </a:r>
            <a:r>
              <a:rPr lang="es-ES" dirty="0" smtClean="0"/>
              <a:t>datos.</a:t>
            </a:r>
          </a:p>
          <a:p>
            <a:endParaRPr lang="es-ES" dirty="0"/>
          </a:p>
          <a:p>
            <a:r>
              <a:rPr lang="es-ES" smtClean="0"/>
              <a:t>Por </a:t>
            </a:r>
            <a:r>
              <a:rPr lang="es-ES" dirty="0"/>
              <a:t>lo tanto un arreglo de enteros, por ejemplo, contendrá una lista solo de </a:t>
            </a:r>
            <a:r>
              <a:rPr lang="es-ES" dirty="0" smtClean="0"/>
              <a:t>enteros</a:t>
            </a: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1956024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s-ES" dirty="0"/>
              <a:t>Un lenguaje de programación es un lenguaje (conjunto de reglas que se deben seguir para comunicar algo) práctico para los seres humanos para darle instrucciones a la computadora.</a:t>
            </a:r>
            <a:br>
              <a:rPr lang="es-ES" dirty="0"/>
            </a:br>
            <a:r>
              <a:rPr lang="es-ES" dirty="0"/>
              <a:t/>
            </a:r>
            <a:br>
              <a:rPr lang="es-ES" dirty="0"/>
            </a:br>
            <a:endParaRPr lang="es-ES" dirty="0"/>
          </a:p>
          <a:p>
            <a:r>
              <a:rPr lang="es-ES" dirty="0" smtClean="0"/>
              <a:t>Como dijimos anteriormente la computadora entiende de ceros y unos y por lo tanto hay lenguajes de </a:t>
            </a:r>
            <a:r>
              <a:rPr lang="en-US" dirty="0" smtClean="0"/>
              <a:t>“mas alto </a:t>
            </a:r>
            <a:r>
              <a:rPr lang="en-US" dirty="0" err="1" smtClean="0"/>
              <a:t>nivel</a:t>
            </a:r>
            <a:r>
              <a:rPr lang="en-US" dirty="0" smtClean="0"/>
              <a:t>” que son mas </a:t>
            </a:r>
            <a:r>
              <a:rPr lang="en-US" dirty="0" err="1" smtClean="0"/>
              <a:t>entendibles</a:t>
            </a:r>
            <a:r>
              <a:rPr lang="en-US" dirty="0" smtClean="0"/>
              <a:t> </a:t>
            </a:r>
            <a:r>
              <a:rPr lang="en-US" dirty="0" err="1" smtClean="0"/>
              <a:t>por</a:t>
            </a:r>
            <a:r>
              <a:rPr lang="en-US" dirty="0" smtClean="0"/>
              <a:t> </a:t>
            </a:r>
            <a:r>
              <a:rPr lang="en-US" dirty="0" err="1" smtClean="0"/>
              <a:t>los</a:t>
            </a:r>
            <a:r>
              <a:rPr lang="en-US" dirty="0" smtClean="0"/>
              <a:t> </a:t>
            </a:r>
            <a:r>
              <a:rPr lang="en-US" dirty="0" err="1" smtClean="0"/>
              <a:t>humanos</a:t>
            </a:r>
            <a:r>
              <a:rPr lang="en-US" dirty="0" smtClean="0"/>
              <a:t>. </a:t>
            </a:r>
            <a:endParaRPr lang="en-US" dirty="0"/>
          </a:p>
          <a:p>
            <a:endParaRPr lang="en-US" dirty="0" smtClean="0"/>
          </a:p>
          <a:p>
            <a:r>
              <a:rPr lang="en-US" dirty="0" err="1" smtClean="0"/>
              <a:t>Mientras</a:t>
            </a:r>
            <a:r>
              <a:rPr lang="en-US" dirty="0" smtClean="0"/>
              <a:t> </a:t>
            </a:r>
            <a:r>
              <a:rPr lang="es-ES" dirty="0" smtClean="0"/>
              <a:t>más de alto nivel sea el lenguaje tiene menos acceso a los recursos de la computadora </a:t>
            </a:r>
            <a:r>
              <a:rPr lang="en-US" dirty="0" smtClean="0"/>
              <a:t>(</a:t>
            </a:r>
            <a:r>
              <a:rPr lang="en-US" dirty="0" err="1" smtClean="0"/>
              <a:t>memoria</a:t>
            </a:r>
            <a:r>
              <a:rPr lang="en-US" dirty="0" smtClean="0"/>
              <a:t>, </a:t>
            </a:r>
            <a:r>
              <a:rPr lang="en-US" dirty="0" err="1" smtClean="0"/>
              <a:t>procesador</a:t>
            </a:r>
            <a:r>
              <a:rPr lang="en-US" dirty="0" smtClean="0"/>
              <a:t>, etc.)</a:t>
            </a: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
        <p:nvSpPr>
          <p:cNvPr id="5" name="Title 1"/>
          <p:cNvSpPr>
            <a:spLocks noGrp="1"/>
          </p:cNvSpPr>
          <p:nvPr>
            <p:ph type="title"/>
          </p:nvPr>
        </p:nvSpPr>
        <p:spPr>
          <a:xfrm>
            <a:off x="838200" y="365125"/>
            <a:ext cx="10515600" cy="1325563"/>
          </a:xfrm>
        </p:spPr>
        <p:txBody>
          <a:bodyPr/>
          <a:lstStyle/>
          <a:p>
            <a:pPr algn="ctr"/>
            <a:r>
              <a:rPr lang="es-ES" dirty="0" smtClean="0"/>
              <a:t>  Lenguajes de programación</a:t>
            </a:r>
            <a:endParaRPr lang="en-US" dirty="0"/>
          </a:p>
        </p:txBody>
      </p:sp>
    </p:spTree>
    <p:extLst>
      <p:ext uri="{BB962C8B-B14F-4D97-AF65-F5344CB8AC3E}">
        <p14:creationId xmlns:p14="http://schemas.microsoft.com/office/powerpoint/2010/main" val="36611006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Arreglos</a:t>
            </a:r>
            <a:endParaRPr lang="en-US" dirty="0"/>
          </a:p>
        </p:txBody>
      </p:sp>
      <p:sp>
        <p:nvSpPr>
          <p:cNvPr id="3" name="Content Placeholder 2"/>
          <p:cNvSpPr>
            <a:spLocks noGrp="1"/>
          </p:cNvSpPr>
          <p:nvPr>
            <p:ph idx="1"/>
          </p:nvPr>
        </p:nvSpPr>
        <p:spPr>
          <a:xfrm>
            <a:off x="370840" y="2005012"/>
            <a:ext cx="10515600" cy="4351338"/>
          </a:xfrm>
        </p:spPr>
        <p:txBody>
          <a:bodyPr>
            <a:normAutofit fontScale="92500" lnSpcReduction="10000"/>
          </a:bodyPr>
          <a:lstStyle/>
          <a:p>
            <a:r>
              <a:rPr lang="es-ES" dirty="0"/>
              <a:t>Un arreglo se declara de la siguiente </a:t>
            </a:r>
            <a:r>
              <a:rPr lang="es-ES" dirty="0" smtClean="0"/>
              <a:t>forma</a:t>
            </a:r>
          </a:p>
          <a:p>
            <a:endParaRPr lang="es-ES" dirty="0"/>
          </a:p>
          <a:p>
            <a:r>
              <a:rPr lang="es-ES" dirty="0"/>
              <a:t>La parte </a:t>
            </a:r>
            <a:r>
              <a:rPr lang="es-ES" dirty="0" err="1"/>
              <a:t>int</a:t>
            </a:r>
            <a:r>
              <a:rPr lang="es-ES" dirty="0"/>
              <a:t>[] de la declaración indica que </a:t>
            </a:r>
            <a:r>
              <a:rPr lang="es-ES" dirty="0" err="1"/>
              <a:t>arrayDeEnteros</a:t>
            </a:r>
            <a:r>
              <a:rPr lang="es-ES" dirty="0"/>
              <a:t> es un </a:t>
            </a:r>
            <a:r>
              <a:rPr lang="es-ES" dirty="0" err="1"/>
              <a:t>array</a:t>
            </a:r>
            <a:r>
              <a:rPr lang="es-ES" dirty="0"/>
              <a:t> de enteros. La declaración no asigna ninguna memoria para contener los elementos del </a:t>
            </a:r>
            <a:r>
              <a:rPr lang="es-ES" dirty="0" err="1" smtClean="0"/>
              <a:t>array</a:t>
            </a:r>
            <a:r>
              <a:rPr lang="es-ES" dirty="0" smtClean="0"/>
              <a:t>.</a:t>
            </a:r>
          </a:p>
          <a:p>
            <a:endParaRPr lang="es-ES" dirty="0"/>
          </a:p>
          <a:p>
            <a:r>
              <a:rPr lang="es-ES" dirty="0" smtClean="0"/>
              <a:t>Si </a:t>
            </a:r>
            <a:r>
              <a:rPr lang="es-ES" dirty="0"/>
              <a:t>se intenta asignar un valor o acceder a cualquier elemento de </a:t>
            </a:r>
            <a:r>
              <a:rPr lang="es-ES" dirty="0" err="1"/>
              <a:t>arrayDeEnteros</a:t>
            </a:r>
            <a:r>
              <a:rPr lang="es-ES" dirty="0"/>
              <a:t> antes de haber asignado la memoria para él, el compilador dará un error</a:t>
            </a:r>
          </a:p>
          <a:p>
            <a:pPr marL="0" indent="0">
              <a:buNone/>
            </a:pPr>
            <a:r>
              <a:rPr lang="es-ES" dirty="0"/>
              <a:t/>
            </a:r>
            <a:br>
              <a:rPr lang="es-ES" dirty="0"/>
            </a:br>
            <a:r>
              <a:rPr lang="es-ES" dirty="0"/>
              <a:t> </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1026" name="Picture 2" descr="https://lh4.googleusercontent.com/wIZimdhmv4E282gyIrEMiDqPxGJkYndTqAeshh928Dh6qm5YABPc39Yik_KXdh8F9iz9LUx9ii6spFQmzD2D0rF6_Rh3rF6wnBckEaAZFAqFKIjIzv8kVSrHaoercxwomrsQs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354" y="2088514"/>
            <a:ext cx="2258092" cy="299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13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Arreglos</a:t>
            </a:r>
            <a:endParaRPr lang="en-US" dirty="0"/>
          </a:p>
        </p:txBody>
      </p:sp>
      <p:sp>
        <p:nvSpPr>
          <p:cNvPr id="3" name="Content Placeholder 2"/>
          <p:cNvSpPr>
            <a:spLocks noGrp="1"/>
          </p:cNvSpPr>
          <p:nvPr>
            <p:ph idx="1"/>
          </p:nvPr>
        </p:nvSpPr>
        <p:spPr/>
        <p:txBody>
          <a:bodyPr>
            <a:normAutofit lnSpcReduction="10000"/>
          </a:bodyPr>
          <a:lstStyle/>
          <a:p>
            <a:r>
              <a:rPr lang="es-ES" dirty="0"/>
              <a:t>Para asignar memoria a los elementos de un </a:t>
            </a:r>
            <a:r>
              <a:rPr lang="es-ES" dirty="0" err="1"/>
              <a:t>array</a:t>
            </a:r>
            <a:r>
              <a:rPr lang="es-ES" dirty="0"/>
              <a:t>, primero se debe ejemplarizar el </a:t>
            </a:r>
            <a:r>
              <a:rPr lang="es-ES" dirty="0" err="1"/>
              <a:t>array</a:t>
            </a:r>
            <a:r>
              <a:rPr lang="es-ES" dirty="0"/>
              <a:t>. Se puede hacer esto utilizando el operador new </a:t>
            </a:r>
            <a:r>
              <a:rPr lang="es-ES"/>
              <a:t>de </a:t>
            </a:r>
            <a:r>
              <a:rPr lang="es-ES" smtClean="0"/>
              <a:t>C#</a:t>
            </a:r>
            <a:r>
              <a:rPr lang="es-ES" smtClean="0"/>
              <a:t>. </a:t>
            </a:r>
            <a:r>
              <a:rPr lang="es-ES" dirty="0"/>
              <a:t>(Realmente, los pasos que se deben seguir para crear un </a:t>
            </a:r>
            <a:r>
              <a:rPr lang="es-ES" dirty="0" err="1"/>
              <a:t>array</a:t>
            </a:r>
            <a:r>
              <a:rPr lang="es-ES" dirty="0"/>
              <a:t> son similares a los se deben seguir para crear un objeto de una clase: declaración, </a:t>
            </a:r>
            <a:r>
              <a:rPr lang="es-ES" dirty="0" err="1"/>
              <a:t>ejemplarización</a:t>
            </a:r>
            <a:r>
              <a:rPr lang="es-ES" dirty="0"/>
              <a:t> e inicialización.</a:t>
            </a:r>
          </a:p>
          <a:p>
            <a:endParaRPr lang="es-ES" dirty="0" smtClean="0"/>
          </a:p>
          <a:p>
            <a:r>
              <a:rPr lang="es-ES" dirty="0" smtClean="0"/>
              <a:t>En </a:t>
            </a:r>
            <a:r>
              <a:rPr lang="es-ES" dirty="0"/>
              <a:t>general, cuando se crea un </a:t>
            </a:r>
            <a:r>
              <a:rPr lang="es-ES" dirty="0" err="1"/>
              <a:t>array</a:t>
            </a:r>
            <a:r>
              <a:rPr lang="es-ES" dirty="0"/>
              <a:t>, se utiliza el operador new, más el tipo de dato de los elementos del </a:t>
            </a:r>
            <a:r>
              <a:rPr lang="es-ES" dirty="0" err="1"/>
              <a:t>array</a:t>
            </a:r>
            <a:r>
              <a:rPr lang="es-ES" dirty="0"/>
              <a:t>, más el número de elementos deseados encerrado entre corchetes.</a:t>
            </a:r>
          </a:p>
          <a:p>
            <a:pPr marL="0" indent="0">
              <a:buNone/>
            </a:pP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1053218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Arreglos</a:t>
            </a:r>
            <a:r>
              <a:rPr lang="en-US" dirty="0" smtClean="0"/>
              <a:t>: </a:t>
            </a:r>
            <a:r>
              <a:rPr lang="en-US" dirty="0" err="1" smtClean="0"/>
              <a:t>Asignacion</a:t>
            </a:r>
            <a:r>
              <a:rPr lang="en-US" dirty="0" smtClean="0"/>
              <a:t> de </a:t>
            </a:r>
            <a:r>
              <a:rPr lang="en-US" dirty="0" err="1" smtClean="0"/>
              <a:t>memoria</a:t>
            </a:r>
            <a:r>
              <a:rPr lang="en-US" dirty="0" smtClean="0"/>
              <a:t/>
            </a:r>
            <a:br>
              <a:rPr lang="en-US" dirty="0" smtClean="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2050" name="Picture 2" descr="https://lh3.googleusercontent.com/An5xmRho_js5r927vVfVKFf4KpnnmLgd1PoVTaUIC_QoY2M_b0wkha3Z6E4c40Ilp-9FEJBcEPh17Uc0V7XJG_xdHZoVP5IuzRxiapjLoo1h25iYrlZAd2h1P8VzvU9xQwSbOA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3380" y="2794001"/>
            <a:ext cx="7232140" cy="31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341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Recorrer</a:t>
            </a:r>
            <a:r>
              <a:rPr lang="en-US" dirty="0" smtClean="0"/>
              <a:t> </a:t>
            </a:r>
            <a:r>
              <a:rPr lang="en-US" dirty="0" err="1" smtClean="0"/>
              <a:t>arreglos</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3074" name="Picture 2" descr="https://lh6.googleusercontent.com/ML_7Z5UJN8FvZcX-VgX3ILTWwmw3_dCLSznC18lrf0iLs4sF-3sXQmEAdx-U36BIm3wuItFT5FsJqKmnZ8UmcuUd9l0YzEOMlnlNZV2ajN0-rmXFKZ97GS_8FWx2QG4cc-uWrx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854" y="2346960"/>
            <a:ext cx="7274829"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079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Recorrer</a:t>
            </a:r>
            <a:r>
              <a:rPr lang="en-US" dirty="0"/>
              <a:t> </a:t>
            </a:r>
            <a:r>
              <a:rPr lang="en-US" dirty="0" err="1"/>
              <a:t>arreglos</a:t>
            </a:r>
            <a:endParaRPr lang="en-US" dirty="0"/>
          </a:p>
        </p:txBody>
      </p:sp>
      <p:sp>
        <p:nvSpPr>
          <p:cNvPr id="3" name="Content Placeholder 2"/>
          <p:cNvSpPr>
            <a:spLocks noGrp="1"/>
          </p:cNvSpPr>
          <p:nvPr>
            <p:ph idx="1"/>
          </p:nvPr>
        </p:nvSpPr>
        <p:spPr/>
        <p:txBody>
          <a:bodyPr>
            <a:normAutofit fontScale="92500"/>
          </a:bodyPr>
          <a:lstStyle/>
          <a:p>
            <a:r>
              <a:rPr lang="es-ES" dirty="0"/>
              <a:t>Para acceder a un arreglo se utilizan índices. Para hacer referencia a un elemento específico del arreglo se coloca el nombre del arreglo y luego entre corchetes el índice del elemento que se desea referenciar.</a:t>
            </a:r>
          </a:p>
          <a:p>
            <a:endParaRPr lang="es-ES" dirty="0" smtClean="0"/>
          </a:p>
          <a:p>
            <a:r>
              <a:rPr lang="es-ES" dirty="0" smtClean="0"/>
              <a:t>Por </a:t>
            </a:r>
            <a:r>
              <a:rPr lang="es-ES" dirty="0"/>
              <a:t>ejemplo: </a:t>
            </a:r>
            <a:r>
              <a:rPr lang="es-ES" dirty="0" err="1"/>
              <a:t>Array</a:t>
            </a:r>
            <a:r>
              <a:rPr lang="es-ES" dirty="0"/>
              <a:t>[0]= 3 asigna el valor 3 al primer elemento del arreglo. </a:t>
            </a:r>
          </a:p>
          <a:p>
            <a:endParaRPr lang="es-ES" dirty="0" smtClean="0"/>
          </a:p>
          <a:p>
            <a:r>
              <a:rPr lang="es-ES" dirty="0" smtClean="0"/>
              <a:t>El </a:t>
            </a:r>
            <a:r>
              <a:rPr lang="es-ES" dirty="0"/>
              <a:t>índice del </a:t>
            </a:r>
            <a:r>
              <a:rPr lang="es-ES" dirty="0" err="1"/>
              <a:t>array</a:t>
            </a:r>
            <a:r>
              <a:rPr lang="es-ES" dirty="0"/>
              <a:t> empieza en 0 y termina en la longitud del </a:t>
            </a:r>
            <a:r>
              <a:rPr lang="es-ES" dirty="0" err="1"/>
              <a:t>array</a:t>
            </a:r>
            <a:r>
              <a:rPr lang="es-ES" dirty="0"/>
              <a:t> menos uno.</a:t>
            </a:r>
          </a:p>
          <a:p>
            <a:pPr marL="0" indent="0">
              <a:buNone/>
            </a:pPr>
            <a:r>
              <a:rPr lang="es-ES" dirty="0"/>
              <a:t/>
            </a:r>
            <a:br>
              <a:rPr lang="es-ES" dirty="0"/>
            </a:b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607721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Recorrer</a:t>
            </a:r>
            <a:r>
              <a:rPr lang="en-US" dirty="0" smtClean="0"/>
              <a:t> </a:t>
            </a:r>
            <a:r>
              <a:rPr lang="en-US" dirty="0" err="1" smtClean="0"/>
              <a:t>Arreglos</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4098" name="Picture 2" descr="https://lh6.googleusercontent.com/ML_7Z5UJN8FvZcX-VgX3ILTWwmw3_dCLSznC18lrf0iLs4sF-3sXQmEAdx-U36BIm3wuItFT5FsJqKmnZ8UmcuUd9l0YzEOMlnlNZV2ajN0-rmXFKZ97GS_8FWx2QG4cc-uWrx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6155" y="2103120"/>
            <a:ext cx="6807225" cy="242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53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COLEGIO UNIVERSIOTARIO CENTRAL</a:t>
            </a:r>
            <a:endParaRPr lang="en-US"/>
          </a:p>
        </p:txBody>
      </p:sp>
      <p:sp>
        <p:nvSpPr>
          <p:cNvPr id="5" name="Title 1"/>
          <p:cNvSpPr>
            <a:spLocks noGrp="1"/>
          </p:cNvSpPr>
          <p:nvPr>
            <p:ph type="title"/>
          </p:nvPr>
        </p:nvSpPr>
        <p:spPr>
          <a:xfrm>
            <a:off x="838200" y="365125"/>
            <a:ext cx="10515600" cy="1325563"/>
          </a:xfrm>
        </p:spPr>
        <p:txBody>
          <a:bodyPr/>
          <a:lstStyle/>
          <a:p>
            <a:pPr algn="ctr"/>
            <a:r>
              <a:rPr lang="es-ES" dirty="0" smtClean="0"/>
              <a:t>  Lenguajes de programación</a:t>
            </a:r>
            <a:endParaRPr lang="en-US" dirty="0"/>
          </a:p>
        </p:txBody>
      </p:sp>
      <p:pic>
        <p:nvPicPr>
          <p:cNvPr id="1026" name="Picture 2" descr="https://lh4.googleusercontent.com/_AjvF7sWtqwOQissWsfYXgobLwZjSe8iU-mesFwLDgZJM4CU5vQHf2alj9y0PRm3aIldrZ4kdt3j2g2UlG07qb_ycfJa5Ejg2l9dthI_vrFocQ7MGLhSBLTnp4m_wo2S_3o_Kra2Q10uOM1eY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966" y="1430448"/>
            <a:ext cx="6022428" cy="492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851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
            </a:r>
            <a:endParaRPr lang="en-US" dirty="0"/>
          </a:p>
        </p:txBody>
      </p:sp>
      <p:sp>
        <p:nvSpPr>
          <p:cNvPr id="3" name="Content Placeholder 2"/>
          <p:cNvSpPr>
            <a:spLocks noGrp="1"/>
          </p:cNvSpPr>
          <p:nvPr>
            <p:ph idx="1"/>
          </p:nvPr>
        </p:nvSpPr>
        <p:spPr/>
        <p:txBody>
          <a:bodyPr/>
          <a:lstStyle/>
          <a:p>
            <a:r>
              <a:rPr lang="en-US" dirty="0" smtClean="0"/>
              <a:t>C# </a:t>
            </a:r>
            <a:r>
              <a:rPr lang="en-US" dirty="0" err="1" smtClean="0"/>
              <a:t>es</a:t>
            </a:r>
            <a:r>
              <a:rPr lang="en-US" dirty="0" smtClean="0"/>
              <a:t> un </a:t>
            </a:r>
            <a:r>
              <a:rPr lang="en-US" dirty="0" err="1" smtClean="0"/>
              <a:t>lenguaje</a:t>
            </a:r>
            <a:r>
              <a:rPr lang="en-US" dirty="0" smtClean="0"/>
              <a:t> de alto </a:t>
            </a:r>
            <a:r>
              <a:rPr lang="en-US" dirty="0" err="1" smtClean="0"/>
              <a:t>nivel</a:t>
            </a:r>
            <a:r>
              <a:rPr lang="en-US" dirty="0" smtClean="0"/>
              <a:t> </a:t>
            </a:r>
            <a:r>
              <a:rPr lang="en-US" dirty="0" err="1" smtClean="0"/>
              <a:t>orientado</a:t>
            </a:r>
            <a:r>
              <a:rPr lang="en-US" dirty="0" smtClean="0"/>
              <a:t> a </a:t>
            </a:r>
            <a:r>
              <a:rPr lang="en-US" dirty="0" err="1" smtClean="0"/>
              <a:t>objetos</a:t>
            </a:r>
            <a:r>
              <a:rPr lang="en-US" dirty="0" smtClean="0"/>
              <a:t> </a:t>
            </a:r>
            <a:r>
              <a:rPr lang="en-US" dirty="0" err="1" smtClean="0"/>
              <a:t>creado</a:t>
            </a:r>
            <a:r>
              <a:rPr lang="en-US" dirty="0" smtClean="0"/>
              <a:t> </a:t>
            </a:r>
            <a:r>
              <a:rPr lang="en-US" dirty="0" err="1" smtClean="0"/>
              <a:t>por</a:t>
            </a:r>
            <a:r>
              <a:rPr lang="en-US" dirty="0" smtClean="0"/>
              <a:t> Microsoft.</a:t>
            </a:r>
          </a:p>
          <a:p>
            <a:endParaRPr lang="en-US" dirty="0" smtClean="0"/>
          </a:p>
          <a:p>
            <a:endParaRPr lang="en-US" dirty="0"/>
          </a:p>
          <a:p>
            <a:r>
              <a:rPr lang="en-US" dirty="0" smtClean="0"/>
              <a:t>Este </a:t>
            </a:r>
            <a:r>
              <a:rPr lang="en-US" dirty="0" err="1" smtClean="0"/>
              <a:t>es</a:t>
            </a:r>
            <a:r>
              <a:rPr lang="en-US" dirty="0" smtClean="0"/>
              <a:t> el </a:t>
            </a:r>
            <a:r>
              <a:rPr lang="en-US" dirty="0" err="1" smtClean="0"/>
              <a:t>lenguaje</a:t>
            </a:r>
            <a:r>
              <a:rPr lang="en-US" dirty="0" smtClean="0"/>
              <a:t> que </a:t>
            </a:r>
            <a:r>
              <a:rPr lang="en-US" dirty="0" err="1" smtClean="0"/>
              <a:t>nosotros</a:t>
            </a:r>
            <a:r>
              <a:rPr lang="en-US" dirty="0" smtClean="0"/>
              <a:t> </a:t>
            </a:r>
            <a:r>
              <a:rPr lang="en-US" dirty="0" err="1" smtClean="0"/>
              <a:t>utilizaremos</a:t>
            </a:r>
            <a:r>
              <a:rPr lang="en-US" dirty="0" smtClean="0"/>
              <a:t> para </a:t>
            </a:r>
            <a:r>
              <a:rPr lang="en-US" dirty="0" err="1" smtClean="0"/>
              <a:t>crear</a:t>
            </a:r>
            <a:r>
              <a:rPr lang="en-US" dirty="0" smtClean="0"/>
              <a:t> </a:t>
            </a:r>
            <a:r>
              <a:rPr lang="en-US" dirty="0" err="1" smtClean="0"/>
              <a:t>nuestras</a:t>
            </a:r>
            <a:r>
              <a:rPr lang="en-US" dirty="0" smtClean="0"/>
              <a:t> </a:t>
            </a:r>
            <a:r>
              <a:rPr lang="en-US" dirty="0" err="1" smtClean="0"/>
              <a:t>aplicaciones</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923901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VAMOS A CREAR NUESTRA PRIMER APLICACI</a:t>
            </a:r>
            <a:r>
              <a:rPr lang="es-ES" dirty="0" smtClean="0"/>
              <a:t>ÓN EN C</a:t>
            </a:r>
            <a:r>
              <a:rPr lang="en-US" dirty="0" smtClean="0"/>
              <a:t>#</a:t>
            </a:r>
            <a:r>
              <a:rPr lang="es-ES" dirty="0" smtClean="0"/>
              <a:t>!!!!!</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pic>
        <p:nvPicPr>
          <p:cNvPr id="5" name="Picture 4"/>
          <p:cNvPicPr>
            <a:picLocks noChangeAspect="1"/>
          </p:cNvPicPr>
          <p:nvPr/>
        </p:nvPicPr>
        <p:blipFill>
          <a:blip r:embed="rId2"/>
          <a:stretch>
            <a:fillRect/>
          </a:stretch>
        </p:blipFill>
        <p:spPr>
          <a:xfrm>
            <a:off x="2919905" y="1701800"/>
            <a:ext cx="6667500" cy="5019675"/>
          </a:xfrm>
          <a:prstGeom prst="rect">
            <a:avLst/>
          </a:prstGeom>
        </p:spPr>
      </p:pic>
    </p:spTree>
    <p:extLst>
      <p:ext uri="{BB962C8B-B14F-4D97-AF65-F5344CB8AC3E}">
        <p14:creationId xmlns:p14="http://schemas.microsoft.com/office/powerpoint/2010/main" val="3401208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dirty="0" smtClean="0"/>
              <a:t>Visual Studio</a:t>
            </a:r>
            <a:endParaRPr lang="en-US" dirty="0"/>
          </a:p>
        </p:txBody>
      </p:sp>
      <p:sp>
        <p:nvSpPr>
          <p:cNvPr id="3" name="Content Placeholder 2"/>
          <p:cNvSpPr>
            <a:spLocks noGrp="1"/>
          </p:cNvSpPr>
          <p:nvPr>
            <p:ph idx="1"/>
          </p:nvPr>
        </p:nvSpPr>
        <p:spPr/>
        <p:txBody>
          <a:bodyPr/>
          <a:lstStyle/>
          <a:p>
            <a:endParaRPr lang="es-ES" dirty="0" smtClean="0"/>
          </a:p>
          <a:p>
            <a:r>
              <a:rPr lang="es-ES" dirty="0" smtClean="0"/>
              <a:t>Visual </a:t>
            </a:r>
            <a:r>
              <a:rPr lang="es-ES" dirty="0" err="1" smtClean="0"/>
              <a:t>studio</a:t>
            </a:r>
            <a:r>
              <a:rPr lang="es-ES" dirty="0" smtClean="0"/>
              <a:t> es un software que permite crear código corrigiendo la sintaxis y compilarlo </a:t>
            </a:r>
            <a:r>
              <a:rPr lang="en-US" dirty="0" smtClean="0"/>
              <a:t>(</a:t>
            </a:r>
            <a:r>
              <a:rPr lang="en-US" dirty="0" err="1" smtClean="0"/>
              <a:t>pasarlo</a:t>
            </a:r>
            <a:r>
              <a:rPr lang="en-US" dirty="0" smtClean="0"/>
              <a:t> a </a:t>
            </a:r>
            <a:r>
              <a:rPr lang="en-US" dirty="0" err="1" smtClean="0"/>
              <a:t>lenguaje</a:t>
            </a:r>
            <a:r>
              <a:rPr lang="en-US" dirty="0" smtClean="0"/>
              <a:t> de m</a:t>
            </a:r>
            <a:r>
              <a:rPr lang="es-ES" dirty="0" err="1" smtClean="0"/>
              <a:t>áquina</a:t>
            </a:r>
            <a:r>
              <a:rPr lang="en-US" dirty="0" smtClean="0"/>
              <a:t>).</a:t>
            </a:r>
          </a:p>
          <a:p>
            <a:pPr marL="0" indent="0">
              <a:buNone/>
            </a:pPr>
            <a:endParaRPr lang="en-US" dirty="0" smtClean="0"/>
          </a:p>
          <a:p>
            <a:endParaRPr lang="es-ES" dirty="0"/>
          </a:p>
          <a:p>
            <a:endParaRPr lang="es-ES" dirty="0" smtClean="0"/>
          </a:p>
          <a:p>
            <a:r>
              <a:rPr lang="es-ES" dirty="0" smtClean="0"/>
              <a:t>Usando Visual Studio vamos a crear nuestra primer aplicación.</a:t>
            </a:r>
            <a:endParaRPr lang="en-US" dirty="0"/>
          </a:p>
        </p:txBody>
      </p:sp>
      <p:sp>
        <p:nvSpPr>
          <p:cNvPr id="4" name="Footer Placeholder 3"/>
          <p:cNvSpPr>
            <a:spLocks noGrp="1"/>
          </p:cNvSpPr>
          <p:nvPr>
            <p:ph type="ftr" sz="quarter" idx="11"/>
          </p:nvPr>
        </p:nvSpPr>
        <p:spPr/>
        <p:txBody>
          <a:bodyPr/>
          <a:lstStyle/>
          <a:p>
            <a:r>
              <a:rPr lang="en-US" smtClean="0"/>
              <a:t>COLEGIO UNIVERSIOTARIO CENTRAL</a:t>
            </a:r>
            <a:endParaRPr lang="en-US"/>
          </a:p>
        </p:txBody>
      </p:sp>
    </p:spTree>
    <p:extLst>
      <p:ext uri="{BB962C8B-B14F-4D97-AF65-F5344CB8AC3E}">
        <p14:creationId xmlns:p14="http://schemas.microsoft.com/office/powerpoint/2010/main" val="1547105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10108</TotalTime>
  <Words>1441</Words>
  <Application>Microsoft Office PowerPoint</Application>
  <PresentationFormat>Widescreen</PresentationFormat>
  <Paragraphs>236</Paragraphs>
  <Slides>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PowerPoint Presentation</vt:lpstr>
      <vt:lpstr>TEMARIO</vt:lpstr>
      <vt:lpstr>¿Qué es la programación?</vt:lpstr>
      <vt:lpstr>  Lenguajes de programación</vt:lpstr>
      <vt:lpstr>  Lenguajes de programación</vt:lpstr>
      <vt:lpstr>  Lenguajes de programación</vt:lpstr>
      <vt:lpstr>C#</vt:lpstr>
      <vt:lpstr>VAMOS A CREAR NUESTRA PRIMER APLICACIÓN EN C#!!!!!</vt:lpstr>
      <vt:lpstr>Visual Studio</vt:lpstr>
      <vt:lpstr>CREANDO EL PROYECTO …</vt:lpstr>
      <vt:lpstr>Ecribiendo el código</vt:lpstr>
      <vt:lpstr>Correr la aplicación…</vt:lpstr>
      <vt:lpstr>Nuestra primera aplicación…</vt:lpstr>
      <vt:lpstr>Variables</vt:lpstr>
      <vt:lpstr>Variables</vt:lpstr>
      <vt:lpstr>EJEMPLO</vt:lpstr>
      <vt:lpstr>Tipos de datos en C#</vt:lpstr>
      <vt:lpstr>PowerPoint Presentation</vt:lpstr>
      <vt:lpstr>Declaración de variables</vt:lpstr>
      <vt:lpstr>Asignación de variables</vt:lpstr>
      <vt:lpstr>Ejemplos…</vt:lpstr>
      <vt:lpstr>Operadores</vt:lpstr>
      <vt:lpstr>  Operadores Aritméticos: Al realizar una operación aritmétrica el resultado es un número  </vt:lpstr>
      <vt:lpstr>Operadores aritmétricos</vt:lpstr>
      <vt:lpstr>Operadores relacionales: El resultado de realizar este tipo de operaciones es un valor booleano. Verdadero o falso.</vt:lpstr>
      <vt:lpstr>Operadores condicionales: Frecuentemente los operadores relacionales se utilizan con otro juego de operadores, los operadores condicionales, para construir expresiones de decisión más complejas</vt:lpstr>
      <vt:lpstr>Operadores de asignación</vt:lpstr>
      <vt:lpstr>Operadores de asignación</vt:lpstr>
      <vt:lpstr>PowerPoint Presentation</vt:lpstr>
      <vt:lpstr>Ejercicios…</vt:lpstr>
      <vt:lpstr>Sentencias de control de flujo</vt:lpstr>
      <vt:lpstr>Sentencia If</vt:lpstr>
      <vt:lpstr>Sentencia If</vt:lpstr>
      <vt:lpstr> Si se quiere ejecutar una sentencia en caso de que la expresión sea falsa se utiliza la cláusula else  </vt:lpstr>
      <vt:lpstr>Se puede necesitar ir anidando condiciones </vt:lpstr>
      <vt:lpstr>Practiquemos….</vt:lpstr>
      <vt:lpstr>SENTENCIA SWITCH</vt:lpstr>
      <vt:lpstr>SENTENCIA SWITCH</vt:lpstr>
      <vt:lpstr>ENTRENEMOS LA SENTENCIA SWITCH</vt:lpstr>
      <vt:lpstr>BUCLES</vt:lpstr>
      <vt:lpstr>SENTENCIA WHILE</vt:lpstr>
      <vt:lpstr>PRÁCTICA DE BUCLES</vt:lpstr>
      <vt:lpstr>SENTENCIA FOR</vt:lpstr>
      <vt:lpstr>SENTENCIA FOR</vt:lpstr>
      <vt:lpstr>SENTENCIA FOR</vt:lpstr>
      <vt:lpstr>EJERCICIO SENTENCIA FOR</vt:lpstr>
      <vt:lpstr>SENTENCIA DO WHILE</vt:lpstr>
      <vt:lpstr>COMPARACIÓN DO WHILE Y WHILE</vt:lpstr>
      <vt:lpstr>Arreglos</vt:lpstr>
      <vt:lpstr>Arreglos</vt:lpstr>
      <vt:lpstr>Arreglos</vt:lpstr>
      <vt:lpstr>Arreglos: Asignacion de memoria </vt:lpstr>
      <vt:lpstr>Recorrer arreglos</vt:lpstr>
      <vt:lpstr>Recorrer arreglos</vt:lpstr>
      <vt:lpstr>Recorrer Arreglos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Scanio</dc:creator>
  <cp:lastModifiedBy>Jonathan Scanio</cp:lastModifiedBy>
  <cp:revision>63</cp:revision>
  <dcterms:created xsi:type="dcterms:W3CDTF">2019-04-14T16:33:49Z</dcterms:created>
  <dcterms:modified xsi:type="dcterms:W3CDTF">2019-06-25T16:59:54Z</dcterms:modified>
</cp:coreProperties>
</file>